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498" r:id="rId15"/>
    <p:sldId id="272" r:id="rId16"/>
    <p:sldId id="496" r:id="rId17"/>
    <p:sldId id="273" r:id="rId18"/>
    <p:sldId id="274" r:id="rId19"/>
    <p:sldId id="497" r:id="rId20"/>
    <p:sldId id="286" r:id="rId21"/>
    <p:sldId id="299" r:id="rId22"/>
    <p:sldId id="499" r:id="rId23"/>
    <p:sldId id="328" r:id="rId24"/>
    <p:sldId id="344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45" r:id="rId44"/>
    <p:sldId id="346" r:id="rId45"/>
    <p:sldId id="500" r:id="rId46"/>
    <p:sldId id="347" r:id="rId47"/>
    <p:sldId id="348" r:id="rId48"/>
    <p:sldId id="501" r:id="rId49"/>
    <p:sldId id="349" r:id="rId50"/>
    <p:sldId id="350" r:id="rId51"/>
    <p:sldId id="502" r:id="rId52"/>
    <p:sldId id="503" r:id="rId53"/>
    <p:sldId id="504" r:id="rId54"/>
    <p:sldId id="505" r:id="rId55"/>
    <p:sldId id="506" r:id="rId56"/>
    <p:sldId id="352" r:id="rId57"/>
    <p:sldId id="507" r:id="rId58"/>
    <p:sldId id="508" r:id="rId59"/>
    <p:sldId id="353" r:id="rId60"/>
    <p:sldId id="509" r:id="rId61"/>
    <p:sldId id="355" r:id="rId62"/>
    <p:sldId id="512" r:id="rId63"/>
    <p:sldId id="354" r:id="rId64"/>
    <p:sldId id="511" r:id="rId65"/>
    <p:sldId id="510" r:id="rId66"/>
    <p:sldId id="357" r:id="rId67"/>
    <p:sldId id="358" r:id="rId68"/>
    <p:sldId id="359" r:id="rId69"/>
    <p:sldId id="360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513" r:id="rId82"/>
    <p:sldId id="514" r:id="rId83"/>
    <p:sldId id="515" r:id="rId84"/>
    <p:sldId id="516" r:id="rId85"/>
    <p:sldId id="517" r:id="rId86"/>
    <p:sldId id="518" r:id="rId87"/>
    <p:sldId id="340" r:id="rId88"/>
    <p:sldId id="341" r:id="rId89"/>
    <p:sldId id="342" r:id="rId90"/>
    <p:sldId id="522" r:id="rId91"/>
    <p:sldId id="343" r:id="rId92"/>
    <p:sldId id="520" r:id="rId93"/>
    <p:sldId id="314" r:id="rId94"/>
    <p:sldId id="521" r:id="rId95"/>
    <p:sldId id="519" r:id="rId96"/>
    <p:sldId id="315" r:id="rId97"/>
    <p:sldId id="316" r:id="rId98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4707"/>
  </p:normalViewPr>
  <p:slideViewPr>
    <p:cSldViewPr snapToGrid="0" snapToObjects="1">
      <p:cViewPr varScale="1">
        <p:scale>
          <a:sx n="131" d="100"/>
          <a:sy n="131" d="100"/>
        </p:scale>
        <p:origin x="3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9CB59-D916-E74F-9418-4B5D3A7225DC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C3EF1-1964-8448-85D6-792042B59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3B98E-4F60-F243-A2BA-0065F4AF0C00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B3449-6F55-4A44-8EC8-B77A3710C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othari@iastat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bholland@iastate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holla/Element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holla/Element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jholla/Element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ol_(programming_language)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benjholla/AtlasCOOL" TargetMode="External"/><Relationship Id="rId4" Type="http://schemas.openxmlformats.org/officeDocument/2006/relationships/hyperlink" Target="http://openclassroom.stanford.edu/MainFolder/CoursePage.php?course=Compiler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dare.org/" TargetMode="External"/><Relationship Id="rId3" Type="http://schemas.openxmlformats.org/officeDocument/2006/relationships/hyperlink" Target="http://www.ensoftcorp.com/atlas" TargetMode="External"/><Relationship Id="rId7" Type="http://schemas.openxmlformats.org/officeDocument/2006/relationships/hyperlink" Target="https://binary.ninja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x-rays.com/products/ida" TargetMode="External"/><Relationship Id="rId5" Type="http://schemas.openxmlformats.org/officeDocument/2006/relationships/hyperlink" Target="http://mlsec.org/joern" TargetMode="External"/><Relationship Id="rId4" Type="http://schemas.openxmlformats.org/officeDocument/2006/relationships/hyperlink" Target="https://scitool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nSoftCorp/points-to-toolbox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softcorp.github.io/call-graph-toolbo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llera88/Ponc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ngr.io/" TargetMode="External"/><Relationship Id="rId7" Type="http://schemas.openxmlformats.org/officeDocument/2006/relationships/hyperlink" Target="https://patricegodefroid.github.io/public_psfiles/ndss2008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google.com/archive/p/crest" TargetMode="External"/><Relationship Id="rId5" Type="http://schemas.openxmlformats.org/officeDocument/2006/relationships/hyperlink" Target="https://dl.acm.org/citation.cfm?id=1065036" TargetMode="External"/><Relationship Id="rId4" Type="http://schemas.openxmlformats.org/officeDocument/2006/relationships/hyperlink" Target="https://klee.github.io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camtuf.coredump.cx/afl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rpa.mil/program/cyber-grand-challeng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en-holland.com/AtlasBrainfuck/updat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program/high-assurance-cyber-military-system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rpa.mil/program/automated-program-analysis-for-cybersecurity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ainfuc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nSoftCorp/slicing-toolbox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kcsl.github.io/L-SAP/bug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nSoftCorp/pcg-toolbox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2mhfOMmgK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e.iastate.edu/kcs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mailto:bholland@iastate.edu" TargetMode="External"/><Relationship Id="rId4" Type="http://schemas.openxmlformats.org/officeDocument/2006/relationships/hyperlink" Target="mailto:kothari@iastate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Systematic Exploration of Critical Software for Catastrophic Cyber-Physical Malware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4CCBB-B764-4D7D-BB5A-2DF32CD6D672}"/>
              </a:ext>
            </a:extLst>
          </p:cNvPr>
          <p:cNvSpPr txBox="1"/>
          <p:nvPr/>
        </p:nvSpPr>
        <p:spPr>
          <a:xfrm>
            <a:off x="5949984" y="4189811"/>
            <a:ext cx="31940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Suresh Kothari –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kothari@iastate.edu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Benjamin Holland –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bholland@iastate.edu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Brainf</a:t>
            </a:r>
            <a:r>
              <a:rPr lang="en-US" dirty="0"/>
              <a:t>*ck Abstract Syntax Tree (AST)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21AFE-D023-4455-AD2E-D36CF61F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2" y="2223820"/>
            <a:ext cx="2703159" cy="4310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6392-6823-4B36-897C-1158339D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333" y="3587885"/>
            <a:ext cx="2111342" cy="167947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945E82-49C3-4CDC-915D-3EEB32FE5E6C}"/>
              </a:ext>
            </a:extLst>
          </p:cNvPr>
          <p:cNvCxnSpPr>
            <a:cxnSpLocks/>
          </p:cNvCxnSpPr>
          <p:nvPr/>
        </p:nvCxnSpPr>
        <p:spPr>
          <a:xfrm>
            <a:off x="3326481" y="4194482"/>
            <a:ext cx="290845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CF1371-69A5-40DF-BF22-432C416737F1}"/>
              </a:ext>
            </a:extLst>
          </p:cNvPr>
          <p:cNvSpPr txBox="1"/>
          <p:nvPr/>
        </p:nvSpPr>
        <p:spPr>
          <a:xfrm>
            <a:off x="3326481" y="3646944"/>
            <a:ext cx="290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 Tree(s) to AST</a:t>
            </a:r>
          </a:p>
        </p:txBody>
      </p:sp>
    </p:spTree>
    <p:extLst>
      <p:ext uri="{BB962C8B-B14F-4D97-AF65-F5344CB8AC3E}">
        <p14:creationId xmlns:p14="http://schemas.microsoft.com/office/powerpoint/2010/main" val="3927786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AST to Program Graph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AD5070-FF3E-475E-91B1-0600F6ACE6F9}"/>
              </a:ext>
            </a:extLst>
          </p:cNvPr>
          <p:cNvCxnSpPr>
            <a:cxnSpLocks/>
          </p:cNvCxnSpPr>
          <p:nvPr/>
        </p:nvCxnSpPr>
        <p:spPr>
          <a:xfrm>
            <a:off x="3544349" y="4408112"/>
            <a:ext cx="246860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B8D9E47-0844-415E-B293-5320C936E51B}"/>
              </a:ext>
            </a:extLst>
          </p:cNvPr>
          <p:cNvSpPr txBox="1"/>
          <p:nvPr/>
        </p:nvSpPr>
        <p:spPr>
          <a:xfrm>
            <a:off x="3544350" y="3925712"/>
            <a:ext cx="236254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Parse Tree(s) to 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716D1-0CF7-44F3-A6FA-1B050D8A5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76" y="3271729"/>
            <a:ext cx="2324798" cy="184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AC5AD-07E0-4342-B170-5158D2015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65" y="2165299"/>
            <a:ext cx="1938205" cy="45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9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CF77A-7687-46BF-9D5C-56BE93BD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5" y="1371344"/>
            <a:ext cx="7860049" cy="5336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6228FF-B93D-4230-9A8A-3AA6E8A02220}"/>
              </a:ext>
            </a:extLst>
          </p:cNvPr>
          <p:cNvSpPr txBox="1"/>
          <p:nvPr/>
        </p:nvSpPr>
        <p:spPr>
          <a:xfrm>
            <a:off x="748912" y="2392767"/>
            <a:ext cx="366215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Brainf</a:t>
            </a:r>
            <a:r>
              <a:rPr lang="en-US" dirty="0"/>
              <a:t>*ck Hello World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 contains information necessary to execute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language should be simple to analyze right???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variables, just tape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many behaviors could there be?</a:t>
            </a:r>
          </a:p>
        </p:txBody>
      </p:sp>
    </p:spTree>
    <p:extLst>
      <p:ext uri="{BB962C8B-B14F-4D97-AF65-F5344CB8AC3E}">
        <p14:creationId xmlns:p14="http://schemas.microsoft.com/office/powerpoint/2010/main" val="3178326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Elemental: A </a:t>
            </a:r>
            <a:r>
              <a:rPr lang="en-US" dirty="0" err="1"/>
              <a:t>Brainf</a:t>
            </a:r>
            <a:r>
              <a:rPr lang="en-US" dirty="0"/>
              <a:t>*ck Derivative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0618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github.com/</a:t>
            </a:r>
            <a:r>
              <a:rPr lang="en-US" sz="2000" dirty="0" err="1">
                <a:hlinkClick r:id="rId3"/>
              </a:rPr>
              <a:t>benjholla</a:t>
            </a:r>
            <a:r>
              <a:rPr lang="en-US" sz="2000" dirty="0">
                <a:hlinkClick r:id="rId3"/>
              </a:rPr>
              <a:t>/Elemental</a:t>
            </a:r>
            <a:endParaRPr lang="en-US" sz="20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Goal is to be basic, not to be tiny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Separates looping and branching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New features to explore impacts of modern language features</a:t>
            </a:r>
            <a:endParaRPr lang="en-US" sz="20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74D72-9AFD-41CA-9D9D-EA7C04AC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45" y="2447049"/>
            <a:ext cx="4715355" cy="3393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55358E-C79F-4225-91C3-93DAD5F72852}"/>
              </a:ext>
            </a:extLst>
          </p:cNvPr>
          <p:cNvSpPr/>
          <p:nvPr/>
        </p:nvSpPr>
        <p:spPr>
          <a:xfrm>
            <a:off x="4465220" y="2679652"/>
            <a:ext cx="4612000" cy="751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21A6C-4A27-41EA-8B9A-4F69B2862B83}"/>
              </a:ext>
            </a:extLst>
          </p:cNvPr>
          <p:cNvSpPr/>
          <p:nvPr/>
        </p:nvSpPr>
        <p:spPr>
          <a:xfrm>
            <a:off x="4465220" y="3429000"/>
            <a:ext cx="4612000" cy="3915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D11F6-573D-4959-B56C-8A4D1AAC04BC}"/>
              </a:ext>
            </a:extLst>
          </p:cNvPr>
          <p:cNvSpPr/>
          <p:nvPr/>
        </p:nvSpPr>
        <p:spPr>
          <a:xfrm>
            <a:off x="4465220" y="3832781"/>
            <a:ext cx="4612000" cy="30347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CD47A-0721-4C55-AEC8-6CF662272B17}"/>
              </a:ext>
            </a:extLst>
          </p:cNvPr>
          <p:cNvSpPr/>
          <p:nvPr/>
        </p:nvSpPr>
        <p:spPr>
          <a:xfrm>
            <a:off x="4465220" y="5620853"/>
            <a:ext cx="4612000" cy="1672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Counting Program Paths: Branching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many paths are there for </a:t>
            </a:r>
            <a:r>
              <a:rPr lang="en-US" sz="1600" i="1" dirty="0"/>
              <a:t>n </a:t>
            </a:r>
            <a:r>
              <a:rPr lang="en-US" sz="1600" dirty="0"/>
              <a:t>nested branches?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C967D-27BE-4413-A82F-2D87AD7610DC}"/>
              </a:ext>
            </a:extLst>
          </p:cNvPr>
          <p:cNvSpPr txBox="1"/>
          <p:nvPr/>
        </p:nvSpPr>
        <p:spPr>
          <a:xfrm>
            <a:off x="300038" y="3008832"/>
            <a:ext cx="55190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if(condition_1){</a:t>
            </a:r>
          </a:p>
          <a:p>
            <a:r>
              <a:rPr lang="en-US" sz="1800" dirty="0"/>
              <a:t>    if(condition_2){</a:t>
            </a:r>
          </a:p>
          <a:p>
            <a:r>
              <a:rPr lang="en-US" sz="1800" dirty="0"/>
              <a:t>        if(condition_3){</a:t>
            </a:r>
          </a:p>
          <a:p>
            <a:r>
              <a:rPr lang="en-US" sz="1800" dirty="0"/>
              <a:t>            </a:t>
            </a:r>
            <a:r>
              <a:rPr lang="mr-IN" sz="1800" dirty="0"/>
              <a:t>…</a:t>
            </a:r>
            <a:endParaRPr lang="en-US" sz="1800" dirty="0"/>
          </a:p>
          <a:p>
            <a:r>
              <a:rPr lang="en-US" sz="1800" dirty="0"/>
              <a:t>            if(</a:t>
            </a:r>
            <a:r>
              <a:rPr lang="en-US" sz="1800" dirty="0" err="1"/>
              <a:t>condition_n</a:t>
            </a:r>
            <a:r>
              <a:rPr lang="en-US" sz="1800" dirty="0"/>
              <a:t>){</a:t>
            </a:r>
          </a:p>
          <a:p>
            <a:r>
              <a:rPr lang="en-US" sz="1800" dirty="0"/>
              <a:t>                // conditions 1 through n </a:t>
            </a:r>
          </a:p>
          <a:p>
            <a:r>
              <a:rPr lang="en-US" sz="1800" dirty="0"/>
              <a:t>                // must all be true to reach here</a:t>
            </a:r>
          </a:p>
          <a:p>
            <a:r>
              <a:rPr lang="en-US" sz="1800" dirty="0"/>
              <a:t>            }</a:t>
            </a:r>
          </a:p>
          <a:p>
            <a:r>
              <a:rPr lang="en-US" sz="1800" dirty="0"/>
              <a:t>        }</a:t>
            </a:r>
          </a:p>
          <a:p>
            <a:r>
              <a:rPr lang="en-US" sz="1800" dirty="0"/>
              <a:t>    }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CBDF52-37AE-4B39-8272-91F64D17799F}"/>
              </a:ext>
            </a:extLst>
          </p:cNvPr>
          <p:cNvSpPr txBox="1"/>
          <p:nvPr/>
        </p:nvSpPr>
        <p:spPr>
          <a:xfrm>
            <a:off x="1687596" y="5421460"/>
            <a:ext cx="2201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solidFill>
                  <a:srgbClr val="C00000"/>
                </a:solidFill>
              </a:rPr>
              <a:t>n</a:t>
            </a:r>
            <a:r>
              <a:rPr lang="en-US" sz="3600" dirty="0">
                <a:solidFill>
                  <a:srgbClr val="C00000"/>
                </a:solidFill>
              </a:rPr>
              <a:t>+1</a:t>
            </a:r>
            <a:r>
              <a:rPr lang="en-US" sz="3600" baseline="300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paths!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BC81475-111C-4875-9CE4-21C238FD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11" y="3008832"/>
            <a:ext cx="3232100" cy="29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Counting Program Paths: Branching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many paths are there for </a:t>
            </a:r>
            <a:r>
              <a:rPr lang="en-US" sz="1600" i="1" dirty="0"/>
              <a:t>n </a:t>
            </a:r>
            <a:r>
              <a:rPr lang="en-US" sz="1600" dirty="0"/>
              <a:t>non-nested branches?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E0EA-3C9F-4ED6-818D-7B1C4F69F7C0}"/>
              </a:ext>
            </a:extLst>
          </p:cNvPr>
          <p:cNvSpPr txBox="1"/>
          <p:nvPr/>
        </p:nvSpPr>
        <p:spPr>
          <a:xfrm>
            <a:off x="1571645" y="2930595"/>
            <a:ext cx="18522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if(condition_1){</a:t>
            </a:r>
          </a:p>
          <a:p>
            <a:r>
              <a:rPr lang="en-US" sz="1800" dirty="0"/>
              <a:t>    // code block 1</a:t>
            </a:r>
          </a:p>
          <a:p>
            <a:r>
              <a:rPr lang="en-US" sz="1800" dirty="0"/>
              <a:t>}</a:t>
            </a:r>
          </a:p>
          <a:p>
            <a:r>
              <a:rPr lang="en-US" sz="1800" dirty="0"/>
              <a:t>if(condition_2){</a:t>
            </a:r>
          </a:p>
          <a:p>
            <a:r>
              <a:rPr lang="en-US" sz="1800" dirty="0"/>
              <a:t>    // code block 2</a:t>
            </a:r>
          </a:p>
          <a:p>
            <a:r>
              <a:rPr lang="en-US" sz="1800" dirty="0"/>
              <a:t>}</a:t>
            </a:r>
          </a:p>
          <a:p>
            <a:r>
              <a:rPr lang="en-US" sz="1800" dirty="0"/>
              <a:t>if(condition_3){</a:t>
            </a:r>
          </a:p>
          <a:p>
            <a:r>
              <a:rPr lang="en-US" sz="1800" dirty="0"/>
              <a:t>    // code block 3</a:t>
            </a:r>
          </a:p>
          <a:p>
            <a:r>
              <a:rPr lang="en-US" sz="1800" dirty="0"/>
              <a:t>}</a:t>
            </a:r>
          </a:p>
          <a:p>
            <a:r>
              <a:rPr lang="mr-IN" sz="1800" dirty="0"/>
              <a:t>…</a:t>
            </a:r>
            <a:endParaRPr lang="en-US" sz="1800" dirty="0"/>
          </a:p>
          <a:p>
            <a:r>
              <a:rPr lang="en-US" sz="1800" dirty="0"/>
              <a:t>if(</a:t>
            </a:r>
            <a:r>
              <a:rPr lang="en-US" sz="1800" dirty="0" err="1"/>
              <a:t>condition_n</a:t>
            </a:r>
            <a:r>
              <a:rPr lang="en-US" sz="1800" dirty="0"/>
              <a:t>){</a:t>
            </a:r>
          </a:p>
          <a:p>
            <a:r>
              <a:rPr lang="en-US" sz="1800" dirty="0"/>
              <a:t>    // code block n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B86543-485A-466D-B4FC-F6FAC4A4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87" y="2930594"/>
            <a:ext cx="1442834" cy="36933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C42B990-5B41-4188-8697-9091189156F7}"/>
              </a:ext>
            </a:extLst>
          </p:cNvPr>
          <p:cNvSpPr txBox="1"/>
          <p:nvPr/>
        </p:nvSpPr>
        <p:spPr>
          <a:xfrm>
            <a:off x="3745749" y="4072398"/>
            <a:ext cx="18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2</a:t>
            </a:r>
            <a:r>
              <a:rPr lang="en-US" sz="3600" i="1" baseline="30000" dirty="0">
                <a:solidFill>
                  <a:srgbClr val="C00000"/>
                </a:solidFill>
              </a:rPr>
              <a:t>n</a:t>
            </a:r>
            <a:r>
              <a:rPr lang="en-US" sz="3600" baseline="30000" dirty="0">
                <a:solidFill>
                  <a:srgbClr val="C00000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paths!</a:t>
            </a:r>
            <a:endParaRPr lang="en-US" sz="360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45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Elemental: A </a:t>
            </a:r>
            <a:r>
              <a:rPr lang="en-US" dirty="0" err="1"/>
              <a:t>Brainf</a:t>
            </a:r>
            <a:r>
              <a:rPr lang="en-US" dirty="0"/>
              <a:t>*ck Derivative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0618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github.com/</a:t>
            </a:r>
            <a:r>
              <a:rPr lang="en-US" sz="2000" dirty="0" err="1">
                <a:hlinkClick r:id="rId3"/>
              </a:rPr>
              <a:t>benjholla</a:t>
            </a:r>
            <a:r>
              <a:rPr lang="en-US" sz="2000" dirty="0">
                <a:hlinkClick r:id="rId3"/>
              </a:rPr>
              <a:t>/Elemental</a:t>
            </a:r>
            <a:endParaRPr lang="en-US" sz="20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Goal is to be basic, not to be tiny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Separates looping and branching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New features to explore impacts of modern language features</a:t>
            </a:r>
            <a:endParaRPr lang="en-US" sz="20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74D72-9AFD-41CA-9D9D-EA7C04AC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45" y="2447049"/>
            <a:ext cx="4715355" cy="3393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55358E-C79F-4225-91C3-93DAD5F72852}"/>
              </a:ext>
            </a:extLst>
          </p:cNvPr>
          <p:cNvSpPr/>
          <p:nvPr/>
        </p:nvSpPr>
        <p:spPr>
          <a:xfrm>
            <a:off x="4465220" y="2679652"/>
            <a:ext cx="4612000" cy="751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21A6C-4A27-41EA-8B9A-4F69B2862B83}"/>
              </a:ext>
            </a:extLst>
          </p:cNvPr>
          <p:cNvSpPr/>
          <p:nvPr/>
        </p:nvSpPr>
        <p:spPr>
          <a:xfrm>
            <a:off x="4465220" y="3429000"/>
            <a:ext cx="4612000" cy="3915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D11F6-573D-4959-B56C-8A4D1AAC04BC}"/>
              </a:ext>
            </a:extLst>
          </p:cNvPr>
          <p:cNvSpPr/>
          <p:nvPr/>
        </p:nvSpPr>
        <p:spPr>
          <a:xfrm>
            <a:off x="4465220" y="3832781"/>
            <a:ext cx="4612000" cy="30347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F7CAA-1133-485D-AD4C-9E86696A202A}"/>
              </a:ext>
            </a:extLst>
          </p:cNvPr>
          <p:cNvSpPr/>
          <p:nvPr/>
        </p:nvSpPr>
        <p:spPr>
          <a:xfrm>
            <a:off x="4465220" y="4158203"/>
            <a:ext cx="4612000" cy="66138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CD47A-0721-4C55-AEC8-6CF662272B17}"/>
              </a:ext>
            </a:extLst>
          </p:cNvPr>
          <p:cNvSpPr/>
          <p:nvPr/>
        </p:nvSpPr>
        <p:spPr>
          <a:xfrm>
            <a:off x="4465220" y="5620853"/>
            <a:ext cx="4612000" cy="1672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Considering Loops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Programs may have loops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many paths does this program have?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we say if this program halts?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BFD13-1BBD-4437-B574-81AD99FFD7BA}"/>
              </a:ext>
            </a:extLst>
          </p:cNvPr>
          <p:cNvGrpSpPr/>
          <p:nvPr/>
        </p:nvGrpSpPr>
        <p:grpSpPr>
          <a:xfrm>
            <a:off x="5470457" y="2706653"/>
            <a:ext cx="2877620" cy="3625392"/>
            <a:chOff x="7901935" y="839848"/>
            <a:chExt cx="2877620" cy="36253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832EC-4099-43B3-BF76-914F41B5B5C1}"/>
                </a:ext>
              </a:extLst>
            </p:cNvPr>
            <p:cNvGrpSpPr/>
            <p:nvPr/>
          </p:nvGrpSpPr>
          <p:grpSpPr>
            <a:xfrm>
              <a:off x="8447531" y="1502378"/>
              <a:ext cx="843501" cy="712171"/>
              <a:chOff x="8348486" y="2453337"/>
              <a:chExt cx="1250457" cy="114399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A1A4B67-9C99-4BC4-9CAD-ACCF5D4448EB}"/>
                  </a:ext>
                </a:extLst>
              </p:cNvPr>
              <p:cNvSpPr/>
              <p:nvPr/>
            </p:nvSpPr>
            <p:spPr>
              <a:xfrm rot="2700000">
                <a:off x="8411665" y="2469994"/>
                <a:ext cx="1143997" cy="111068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C145CE-F860-4760-BD14-FFF9BE632BEA}"/>
                  </a:ext>
                </a:extLst>
              </p:cNvPr>
              <p:cNvSpPr txBox="1"/>
              <p:nvPr/>
            </p:nvSpPr>
            <p:spPr>
              <a:xfrm>
                <a:off x="8348486" y="2840670"/>
                <a:ext cx="1250457" cy="420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Condition 1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69E08A-2D49-4AEE-B554-DA833309E932}"/>
                </a:ext>
              </a:extLst>
            </p:cNvPr>
            <p:cNvCxnSpPr/>
            <p:nvPr/>
          </p:nvCxnSpPr>
          <p:spPr>
            <a:xfrm>
              <a:off x="8010117" y="1848271"/>
              <a:ext cx="0" cy="2616969"/>
            </a:xfrm>
            <a:prstGeom prst="line">
              <a:avLst/>
            </a:prstGeom>
            <a:ln w="5080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A64B29-5111-4214-89B1-81C7571B3119}"/>
                </a:ext>
              </a:extLst>
            </p:cNvPr>
            <p:cNvCxnSpPr/>
            <p:nvPr/>
          </p:nvCxnSpPr>
          <p:spPr>
            <a:xfrm flipH="1" flipV="1">
              <a:off x="9373390" y="1825807"/>
              <a:ext cx="384048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233DAA-5A0E-4CC3-82A6-440CAC7F6B19}"/>
                </a:ext>
              </a:extLst>
            </p:cNvPr>
            <p:cNvCxnSpPr/>
            <p:nvPr/>
          </p:nvCxnSpPr>
          <p:spPr>
            <a:xfrm flipH="1">
              <a:off x="9733214" y="1815640"/>
              <a:ext cx="0" cy="1054522"/>
            </a:xfrm>
            <a:prstGeom prst="line">
              <a:avLst/>
            </a:prstGeom>
            <a:ln w="5080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16B2ED6-63FB-4BBD-8824-76E032B7A4ED}"/>
                </a:ext>
              </a:extLst>
            </p:cNvPr>
            <p:cNvCxnSpPr/>
            <p:nvPr/>
          </p:nvCxnSpPr>
          <p:spPr>
            <a:xfrm flipH="1" flipV="1">
              <a:off x="8019596" y="1858464"/>
              <a:ext cx="335005" cy="616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98FE2E-43E8-4F32-B33E-F9F796E39E6F}"/>
                </a:ext>
              </a:extLst>
            </p:cNvPr>
            <p:cNvSpPr txBox="1"/>
            <p:nvPr/>
          </p:nvSpPr>
          <p:spPr>
            <a:xfrm>
              <a:off x="7901935" y="1516451"/>
              <a:ext cx="619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false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01E5E8-2D6F-4002-B73F-E60B35F0DC11}"/>
                </a:ext>
              </a:extLst>
            </p:cNvPr>
            <p:cNvSpPr txBox="1"/>
            <p:nvPr/>
          </p:nvSpPr>
          <p:spPr>
            <a:xfrm>
              <a:off x="9267597" y="1493807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AE2BB61-39FE-47E4-91D7-13F368A42F64}"/>
                </a:ext>
              </a:extLst>
            </p:cNvPr>
            <p:cNvCxnSpPr/>
            <p:nvPr/>
          </p:nvCxnSpPr>
          <p:spPr>
            <a:xfrm>
              <a:off x="8875992" y="839848"/>
              <a:ext cx="3129" cy="505261"/>
            </a:xfrm>
            <a:prstGeom prst="line">
              <a:avLst/>
            </a:prstGeom>
            <a:ln w="50800">
              <a:solidFill>
                <a:srgbClr val="C00000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66D1FF-1FD8-435C-AACB-BD691E3C42C5}"/>
                </a:ext>
              </a:extLst>
            </p:cNvPr>
            <p:cNvGrpSpPr/>
            <p:nvPr/>
          </p:nvGrpSpPr>
          <p:grpSpPr>
            <a:xfrm>
              <a:off x="9295135" y="3041780"/>
              <a:ext cx="843501" cy="712171"/>
              <a:chOff x="8348486" y="2453337"/>
              <a:chExt cx="1250457" cy="114399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5DFFBF-2028-487A-BD43-3A4096640DC4}"/>
                  </a:ext>
                </a:extLst>
              </p:cNvPr>
              <p:cNvSpPr/>
              <p:nvPr/>
            </p:nvSpPr>
            <p:spPr>
              <a:xfrm rot="2700000">
                <a:off x="8411665" y="2469994"/>
                <a:ext cx="1143997" cy="1110684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D95A5-6570-4E3A-B3E9-6439E55B33CC}"/>
                  </a:ext>
                </a:extLst>
              </p:cNvPr>
              <p:cNvSpPr txBox="1"/>
              <p:nvPr/>
            </p:nvSpPr>
            <p:spPr>
              <a:xfrm>
                <a:off x="8348486" y="2840670"/>
                <a:ext cx="1250457" cy="420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Condition 2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AFAE8F6-3344-4FEF-A8A3-4C0A521B7BB9}"/>
                </a:ext>
              </a:extLst>
            </p:cNvPr>
            <p:cNvCxnSpPr/>
            <p:nvPr/>
          </p:nvCxnSpPr>
          <p:spPr>
            <a:xfrm flipH="1" flipV="1">
              <a:off x="10220994" y="3380880"/>
              <a:ext cx="532566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A60B58-A15E-4637-BECB-6CCFD00B6487}"/>
                </a:ext>
              </a:extLst>
            </p:cNvPr>
            <p:cNvCxnSpPr/>
            <p:nvPr/>
          </p:nvCxnSpPr>
          <p:spPr>
            <a:xfrm flipH="1" flipV="1">
              <a:off x="8867200" y="3397866"/>
              <a:ext cx="335005" cy="616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24C037-9BF8-4317-AC03-5578D0FFA683}"/>
                </a:ext>
              </a:extLst>
            </p:cNvPr>
            <p:cNvSpPr txBox="1"/>
            <p:nvPr/>
          </p:nvSpPr>
          <p:spPr>
            <a:xfrm>
              <a:off x="8749539" y="3055853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true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A9636B-D577-416F-A2C3-BDBB832E6807}"/>
                </a:ext>
              </a:extLst>
            </p:cNvPr>
            <p:cNvSpPr txBox="1"/>
            <p:nvPr/>
          </p:nvSpPr>
          <p:spPr>
            <a:xfrm>
              <a:off x="10148561" y="3055853"/>
              <a:ext cx="619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7852321-EAC4-4498-A2C6-D573BFE4A755}"/>
                </a:ext>
              </a:extLst>
            </p:cNvPr>
            <p:cNvCxnSpPr/>
            <p:nvPr/>
          </p:nvCxnSpPr>
          <p:spPr>
            <a:xfrm flipH="1">
              <a:off x="8872352" y="839848"/>
              <a:ext cx="1907203" cy="1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A31CB5-2250-4A13-AC68-253DA4903F61}"/>
                </a:ext>
              </a:extLst>
            </p:cNvPr>
            <p:cNvCxnSpPr/>
            <p:nvPr/>
          </p:nvCxnSpPr>
          <p:spPr>
            <a:xfrm flipV="1">
              <a:off x="10753560" y="839848"/>
              <a:ext cx="0" cy="2558018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B18BE0-59BB-4856-8D73-4868BB18D1EA}"/>
                </a:ext>
              </a:extLst>
            </p:cNvPr>
            <p:cNvCxnSpPr/>
            <p:nvPr/>
          </p:nvCxnSpPr>
          <p:spPr>
            <a:xfrm>
              <a:off x="8867200" y="3380880"/>
              <a:ext cx="0" cy="1084360"/>
            </a:xfrm>
            <a:prstGeom prst="line">
              <a:avLst/>
            </a:prstGeom>
            <a:ln w="5080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B19BAB2-4EFC-4CB2-B6E5-C80B1F6C9BB4}"/>
              </a:ext>
            </a:extLst>
          </p:cNvPr>
          <p:cNvSpPr txBox="1"/>
          <p:nvPr/>
        </p:nvSpPr>
        <p:spPr>
          <a:xfrm>
            <a:off x="1040784" y="3836053"/>
            <a:ext cx="26332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while(condition_1){</a:t>
            </a:r>
          </a:p>
          <a:p>
            <a:r>
              <a:rPr lang="en-US" sz="2400" dirty="0"/>
              <a:t>    if(condition_2){</a:t>
            </a:r>
          </a:p>
          <a:p>
            <a:r>
              <a:rPr lang="en-US" sz="2400" dirty="0"/>
              <a:t>        break;</a:t>
            </a:r>
          </a:p>
          <a:p>
            <a:r>
              <a:rPr lang="en-US" sz="2400" dirty="0"/>
              <a:t>  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3834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The Halting 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8425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Suppose, we could construct:</a:t>
            </a:r>
          </a:p>
          <a:p>
            <a:r>
              <a:rPr lang="en-US" sz="1600" i="1" dirty="0"/>
              <a:t>H(M, x) </a:t>
            </a:r>
            <a:r>
              <a:rPr lang="en-US" sz="1600" dirty="0"/>
              <a:t>:= if </a:t>
            </a:r>
            <a:r>
              <a:rPr lang="en-US" sz="1600" i="1" dirty="0"/>
              <a:t>M</a:t>
            </a:r>
            <a:r>
              <a:rPr lang="en-US" sz="1600" dirty="0"/>
              <a:t> halts on </a:t>
            </a:r>
            <a:r>
              <a:rPr lang="en-US" sz="1600" i="1" dirty="0"/>
              <a:t>x </a:t>
            </a:r>
            <a:r>
              <a:rPr lang="en-US" sz="1600" dirty="0"/>
              <a:t>then return true else return false</a:t>
            </a:r>
          </a:p>
          <a:p>
            <a:endParaRPr lang="en-US" sz="1600" dirty="0"/>
          </a:p>
          <a:p>
            <a:r>
              <a:rPr lang="en-US" sz="1600" dirty="0"/>
              <a:t>Then we could construct:</a:t>
            </a:r>
          </a:p>
          <a:p>
            <a:r>
              <a:rPr lang="en-US" sz="1600" i="1" dirty="0"/>
              <a:t>G(M, x) </a:t>
            </a:r>
            <a:r>
              <a:rPr lang="en-US" sz="1600" dirty="0"/>
              <a:t>:= if G(M</a:t>
            </a:r>
            <a:r>
              <a:rPr lang="en-US" sz="1600" i="1" dirty="0"/>
              <a:t>, x) </a:t>
            </a:r>
            <a:r>
              <a:rPr lang="en-US" sz="1600" dirty="0"/>
              <a:t>is false then return true else loop forever</a:t>
            </a:r>
          </a:p>
          <a:p>
            <a:endParaRPr lang="en-US" sz="1600" dirty="0"/>
          </a:p>
          <a:p>
            <a:r>
              <a:rPr lang="en-US" sz="1600" dirty="0"/>
              <a:t>But if we then pass </a:t>
            </a:r>
            <a:r>
              <a:rPr lang="en-US" sz="1600" i="1" dirty="0"/>
              <a:t>G </a:t>
            </a:r>
            <a:r>
              <a:rPr lang="en-US" sz="1600" dirty="0"/>
              <a:t>to itself, that is G(G,G), we get a contradiction between what </a:t>
            </a:r>
            <a:r>
              <a:rPr lang="en-US" sz="1600" i="1" dirty="0"/>
              <a:t>G</a:t>
            </a:r>
            <a:r>
              <a:rPr lang="en-US" sz="1600" dirty="0"/>
              <a:t> does and what </a:t>
            </a:r>
            <a:r>
              <a:rPr lang="en-US" sz="1600" i="1" dirty="0"/>
              <a:t>H</a:t>
            </a:r>
            <a:r>
              <a:rPr lang="en-US" sz="1600" dirty="0"/>
              <a:t> says that</a:t>
            </a:r>
            <a:r>
              <a:rPr lang="en-US" sz="1600" i="1" dirty="0"/>
              <a:t> G </a:t>
            </a:r>
            <a:r>
              <a:rPr lang="en-US" sz="1600" dirty="0"/>
              <a:t>does. If </a:t>
            </a:r>
            <a:r>
              <a:rPr lang="en-US" sz="1600" i="1" dirty="0"/>
              <a:t>H</a:t>
            </a:r>
            <a:r>
              <a:rPr lang="en-US" sz="1600" dirty="0"/>
              <a:t> says that </a:t>
            </a:r>
            <a:r>
              <a:rPr lang="en-US" sz="1600" i="1" dirty="0"/>
              <a:t>G</a:t>
            </a:r>
            <a:r>
              <a:rPr lang="en-US" sz="1600" dirty="0"/>
              <a:t> halts, then </a:t>
            </a:r>
            <a:r>
              <a:rPr lang="en-US" sz="1600" i="1" dirty="0"/>
              <a:t>G</a:t>
            </a:r>
            <a:r>
              <a:rPr lang="en-US" sz="1600" dirty="0"/>
              <a:t> does not halt. If </a:t>
            </a:r>
            <a:r>
              <a:rPr lang="en-US" sz="1600" i="1" dirty="0"/>
              <a:t>H</a:t>
            </a:r>
            <a:r>
              <a:rPr lang="en-US" sz="1600" dirty="0"/>
              <a:t> says that </a:t>
            </a:r>
            <a:r>
              <a:rPr lang="en-US" sz="1600" i="1" dirty="0"/>
              <a:t>G</a:t>
            </a:r>
            <a:r>
              <a:rPr lang="en-US" sz="1600" dirty="0"/>
              <a:t> does not halt, then it does halt. </a:t>
            </a:r>
          </a:p>
          <a:p>
            <a:endParaRPr lang="en-US" sz="1600" i="1" dirty="0"/>
          </a:p>
          <a:p>
            <a:r>
              <a:rPr lang="en-US" sz="1600" i="1" dirty="0"/>
              <a:t>H</a:t>
            </a:r>
            <a:r>
              <a:rPr lang="en-US" sz="1600" dirty="0"/>
              <a:t> cannot exist.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58CBAC-BF0C-4CB4-B5E8-E9E3CE10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085" y="3116275"/>
            <a:ext cx="4596549" cy="33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Elemental: A </a:t>
            </a:r>
            <a:r>
              <a:rPr lang="en-US" dirty="0" err="1"/>
              <a:t>Brainf</a:t>
            </a:r>
            <a:r>
              <a:rPr lang="en-US" dirty="0"/>
              <a:t>*ck Derivative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9" y="2447049"/>
            <a:ext cx="40984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github.com/</a:t>
            </a:r>
            <a:r>
              <a:rPr lang="en-US" sz="2000" dirty="0" err="1">
                <a:hlinkClick r:id="rId3"/>
              </a:rPr>
              <a:t>benjholla</a:t>
            </a:r>
            <a:r>
              <a:rPr lang="en-US" sz="2000" dirty="0">
                <a:hlinkClick r:id="rId3"/>
              </a:rPr>
              <a:t>/Elemental</a:t>
            </a:r>
            <a:endParaRPr lang="en-US" sz="20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Goal is to be basic, not to be tiny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Separates looping and branching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New features to explore impacts of modern language features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‘?’ could pass control to any function!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‘&amp;’ could jump to any line!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Goto</a:t>
            </a:r>
            <a:r>
              <a:rPr lang="en-US" sz="1600" dirty="0"/>
              <a:t> labels with ‘?’ or ‘&amp;’ could be simulated with branching or loops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These blur control flow with data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74D72-9AFD-41CA-9D9D-EA7C04AC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45" y="2447049"/>
            <a:ext cx="4715355" cy="3393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55358E-C79F-4225-91C3-93DAD5F72852}"/>
              </a:ext>
            </a:extLst>
          </p:cNvPr>
          <p:cNvSpPr/>
          <p:nvPr/>
        </p:nvSpPr>
        <p:spPr>
          <a:xfrm>
            <a:off x="4465220" y="2679652"/>
            <a:ext cx="4612000" cy="75180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221A6C-4A27-41EA-8B9A-4F69B2862B83}"/>
              </a:ext>
            </a:extLst>
          </p:cNvPr>
          <p:cNvSpPr/>
          <p:nvPr/>
        </p:nvSpPr>
        <p:spPr>
          <a:xfrm>
            <a:off x="4465220" y="3429000"/>
            <a:ext cx="4612000" cy="3915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D11F6-573D-4959-B56C-8A4D1AAC04BC}"/>
              </a:ext>
            </a:extLst>
          </p:cNvPr>
          <p:cNvSpPr/>
          <p:nvPr/>
        </p:nvSpPr>
        <p:spPr>
          <a:xfrm>
            <a:off x="4465220" y="3832781"/>
            <a:ext cx="4612000" cy="303477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2F7CAA-1133-485D-AD4C-9E86696A202A}"/>
              </a:ext>
            </a:extLst>
          </p:cNvPr>
          <p:cNvSpPr/>
          <p:nvPr/>
        </p:nvSpPr>
        <p:spPr>
          <a:xfrm>
            <a:off x="4465220" y="4158203"/>
            <a:ext cx="4612000" cy="66138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CD47A-0721-4C55-AEC8-6CF662272B17}"/>
              </a:ext>
            </a:extLst>
          </p:cNvPr>
          <p:cNvSpPr/>
          <p:nvPr/>
        </p:nvSpPr>
        <p:spPr>
          <a:xfrm>
            <a:off x="4465220" y="5620853"/>
            <a:ext cx="4612000" cy="1672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4239F4-6A2D-45F3-8DFC-6E6EBD0FEBF5}"/>
              </a:ext>
            </a:extLst>
          </p:cNvPr>
          <p:cNvSpPr/>
          <p:nvPr/>
        </p:nvSpPr>
        <p:spPr>
          <a:xfrm>
            <a:off x="4465220" y="4841534"/>
            <a:ext cx="4612000" cy="76468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How do we analyze a program?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main camps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Dynamic analysis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Run the program with some inputs and see what it does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Advantage: Everything we observe is feasible (we just saw it happen)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Concern: Input space is HUGE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Concern: Did we test the </a:t>
            </a:r>
            <a:r>
              <a:rPr lang="en-US" sz="1600" i="1" dirty="0"/>
              <a:t>interesting</a:t>
            </a:r>
            <a:r>
              <a:rPr lang="en-US" sz="1600" dirty="0"/>
              <a:t> inputs?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analysis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Don’t run the program, dissect the logic and examine program artifacts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Advantage: Bird’s eye view of everything that could possibly happen during execution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Concern: Number of program behaviors is HUGE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Concern: Is it feasible to reach/trigger an artifact of concern?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are we looking for?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Bugs: Memory corruption, rounding errors, null pointers, infinite loops, stack overflows, race conditions, memory leaks, business logic flaws, …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every issue translates to a crash!</a:t>
            </a:r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1470521"/>
            <a:ext cx="8763495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 Trend – Address the Languages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drives execution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is half of the program!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“The illusion that your program is manipulating its data is powerful. But it is an illusion: The data is controlling your program.”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Crema: A </a:t>
            </a:r>
            <a:r>
              <a:rPr lang="en-US" sz="1600" dirty="0" err="1"/>
              <a:t>LangSec</a:t>
            </a:r>
            <a:r>
              <a:rPr lang="en-US" sz="1600" dirty="0"/>
              <a:t>-Inspired Programming Language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Giving a developer a Turning complete language for every task is like </a:t>
            </a:r>
            <a:r>
              <a:rPr lang="en-US" sz="1600" i="1" dirty="0"/>
              <a:t>giving a 16 year old a formula one car</a:t>
            </a:r>
            <a:r>
              <a:rPr lang="en-US" sz="1600" dirty="0"/>
              <a:t> (something bad is bound to happen soon)</a:t>
            </a:r>
          </a:p>
        </p:txBody>
      </p:sp>
    </p:spTree>
    <p:extLst>
      <p:ext uri="{BB962C8B-B14F-4D97-AF65-F5344CB8AC3E}">
        <p14:creationId xmlns:p14="http://schemas.microsoft.com/office/powerpoint/2010/main" val="345644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formula one car crash">
            <a:extLst>
              <a:ext uri="{FF2B5EF4-FFF2-40B4-BE49-F238E27FC236}">
                <a16:creationId xmlns:a16="http://schemas.microsoft.com/office/drawing/2014/main" id="{CB0FD036-51DF-4057-9F87-03364A86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8" y="1324052"/>
            <a:ext cx="8091183" cy="539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0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1470521"/>
            <a:ext cx="8763495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Positive Trend – Address the Languages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drives execution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is half of the program!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“The illusion that your program is manipulating its data is powerful. But it is an illusion: The data is controlling your program.”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Crema: A </a:t>
            </a:r>
            <a:r>
              <a:rPr lang="en-US" sz="1600" dirty="0" err="1"/>
              <a:t>LangSec</a:t>
            </a:r>
            <a:r>
              <a:rPr lang="en-US" sz="1600" dirty="0"/>
              <a:t>-Inspired Programming Language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Giving a developer a Turning complete language for every task is like </a:t>
            </a:r>
            <a:r>
              <a:rPr lang="en-US" sz="1600" i="1" dirty="0"/>
              <a:t>giving a 16 year old a formula one car</a:t>
            </a:r>
            <a:r>
              <a:rPr lang="en-US" sz="1600" dirty="0"/>
              <a:t> (something bad is bound to happen soon)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Apply principle of least privilege to computation (least computation principle)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Computational power exposed to attacker </a:t>
            </a:r>
            <a:r>
              <a:rPr lang="en-US" sz="1600" b="1" i="1" dirty="0"/>
              <a:t>is</a:t>
            </a:r>
            <a:r>
              <a:rPr lang="en-US" sz="1600" dirty="0"/>
              <a:t> privilege. Minimize it.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Try copy-pasting the XML billion-laughs attack from Notepad into MS Word if you want to see why…</a:t>
            </a:r>
          </a:p>
        </p:txBody>
      </p:sp>
    </p:spTree>
    <p:extLst>
      <p:ext uri="{BB962C8B-B14F-4D97-AF65-F5344CB8AC3E}">
        <p14:creationId xmlns:p14="http://schemas.microsoft.com/office/powerpoint/2010/main" val="302730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1470521"/>
            <a:ext cx="8778125" cy="753299"/>
          </a:xfrm>
        </p:spPr>
        <p:txBody>
          <a:bodyPr>
            <a:normAutofit/>
          </a:bodyPr>
          <a:lstStyle/>
          <a:p>
            <a:r>
              <a:rPr lang="en-US" dirty="0"/>
              <a:t>Scaling Up: Program Analysis for COOL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95227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Classroom Object Oriented Language (COOL)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https://en.wikipedia.org/wiki/Cool_(programming_language)</a:t>
            </a:r>
            <a:endParaRPr lang="en-US" sz="1200" dirty="0"/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http://openclassroom.stanford.edu/MainFolder/CoursePage.php?course=Compilers</a:t>
            </a:r>
            <a:endParaRPr lang="en-US" sz="12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COOL Program Graph Indexer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Type hierarchy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Containment relationships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 / Global variable signatures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 Control Flow Graph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Flow Graph (in progress)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Inter-procedural relationships: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Call Graph (implemented via compliance to XCSG!)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https://github.com/benjholla/AtlasCOOL</a:t>
            </a:r>
            <a:r>
              <a:rPr lang="en-US" sz="1600" dirty="0"/>
              <a:t> (currently private)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100E3-8BAE-4547-BDFF-C3EA18BBE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34" y="2447049"/>
            <a:ext cx="3410677" cy="39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1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843962" cy="753299"/>
          </a:xfrm>
        </p:spPr>
        <p:txBody>
          <a:bodyPr>
            <a:noAutofit/>
          </a:bodyPr>
          <a:lstStyle/>
          <a:p>
            <a:r>
              <a:rPr lang="en-US" sz="3600" dirty="0"/>
              <a:t>Program Analysis for Contemporary Languages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http://www.ensoftcorp.com/atlas</a:t>
            </a:r>
            <a:r>
              <a:rPr lang="en-US" sz="1600" dirty="0"/>
              <a:t> (Atlas)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C, C++, Java Source, Java Bytecode, </a:t>
            </a:r>
            <a:r>
              <a:rPr lang="en-US" sz="1600" i="1" dirty="0"/>
              <a:t>and now Brainfuck/COOL!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https://scitools.com</a:t>
            </a:r>
            <a:r>
              <a:rPr lang="en-US" sz="1600" dirty="0"/>
              <a:t> (Understand)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C, C++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http://mlsec.org/joern</a:t>
            </a:r>
            <a:r>
              <a:rPr lang="en-US" sz="1600" dirty="0"/>
              <a:t> (</a:t>
            </a:r>
            <a:r>
              <a:rPr lang="en-US" sz="1600" dirty="0" err="1"/>
              <a:t>Joern</a:t>
            </a:r>
            <a:r>
              <a:rPr lang="en-US" sz="1600" dirty="0"/>
              <a:t>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C, C++, PHP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https://www.hex-rays.com/products/ida</a:t>
            </a:r>
            <a:r>
              <a:rPr lang="en-US" sz="1600" dirty="0"/>
              <a:t> (IDA)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https://binary.ninja</a:t>
            </a:r>
            <a:r>
              <a:rPr lang="en-US" sz="1600" dirty="0"/>
              <a:t> (Binary Ninja)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https://www.radare.org</a:t>
            </a:r>
            <a:r>
              <a:rPr lang="en-US" sz="1600" dirty="0"/>
              <a:t> (</a:t>
            </a:r>
            <a:r>
              <a:rPr lang="en-US" sz="1600" dirty="0" err="1"/>
              <a:t>Radare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801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Data Flow Graph (DFG)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C5D2-876C-458A-ABDF-7EDDEB35E42F}"/>
              </a:ext>
            </a:extLst>
          </p:cNvPr>
          <p:cNvSpPr/>
          <p:nvPr/>
        </p:nvSpPr>
        <p:spPr>
          <a:xfrm>
            <a:off x="62789" y="2315034"/>
            <a:ext cx="3255477" cy="2836759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x = 2;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y = 3;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3.   z = 7;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4.   a = x + y;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b = x + z;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a = 2 * x;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7.   c = y + x + z;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8.   t = a + b; 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9.   print(t);   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812941-16B8-4470-93D2-426A3955BE7F}"/>
              </a:ext>
            </a:extLst>
          </p:cNvPr>
          <p:cNvCxnSpPr/>
          <p:nvPr/>
        </p:nvCxnSpPr>
        <p:spPr bwMode="auto">
          <a:xfrm flipH="1">
            <a:off x="1303250" y="4318931"/>
            <a:ext cx="4937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7054E4-316C-434A-A2D6-DF9E397F16B5}"/>
              </a:ext>
            </a:extLst>
          </p:cNvPr>
          <p:cNvSpPr txBox="1"/>
          <p:nvPr/>
        </p:nvSpPr>
        <p:spPr>
          <a:xfrm>
            <a:off x="1797026" y="4144066"/>
            <a:ext cx="1851660" cy="389579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prstClr val="black"/>
                </a:solidFill>
                <a:latin typeface="Calibri Light"/>
                <a:cs typeface="Calibri Light"/>
              </a:rPr>
              <a:t>detected failure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0C279-68A7-4C85-93ED-1D53A515380D}"/>
              </a:ext>
            </a:extLst>
          </p:cNvPr>
          <p:cNvSpPr txBox="1"/>
          <p:nvPr/>
        </p:nvSpPr>
        <p:spPr>
          <a:xfrm>
            <a:off x="1895000" y="3478985"/>
            <a:ext cx="1866900" cy="620768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Relevant lines:</a:t>
            </a:r>
          </a:p>
          <a:p>
            <a:pPr defTabSz="617220"/>
            <a:r>
              <a:rPr lang="en-US" sz="1600" dirty="0">
                <a:solidFill>
                  <a:srgbClr val="FF0000"/>
                </a:solidFill>
                <a:latin typeface="Calibri Light"/>
                <a:cs typeface="Calibri Light"/>
              </a:rPr>
              <a:t>1,3,5,6,8</a:t>
            </a:r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004A3-B231-4E30-A45A-777BA52D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5" y="1683125"/>
            <a:ext cx="3018227" cy="4534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5329E-0BC9-4F11-8205-D67AB675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6" y="1683125"/>
            <a:ext cx="3018226" cy="4534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38" y="4723097"/>
            <a:ext cx="5969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lines must we consider if the value of </a:t>
            </a:r>
            <a:r>
              <a:rPr lang="en-US" sz="1600" i="1" dirty="0"/>
              <a:t>t</a:t>
            </a:r>
            <a:r>
              <a:rPr lang="en-US" sz="1600" dirty="0"/>
              <a:t> printed is incorrect?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i="1" dirty="0"/>
              <a:t>Data Flow Graph </a:t>
            </a:r>
            <a:r>
              <a:rPr lang="en-US" sz="1600" dirty="0"/>
              <a:t>creates a graph of primitives and variables where each assignment represents an edge from the RHS to the LHS of the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i="1" dirty="0"/>
              <a:t>Data Flow Graph </a:t>
            </a:r>
            <a:r>
              <a:rPr lang="en-US" sz="1600" dirty="0"/>
              <a:t>represents global data dependence at the operator level (the atomic level) [FOW87]</a:t>
            </a:r>
          </a:p>
        </p:txBody>
      </p:sp>
    </p:spTree>
    <p:extLst>
      <p:ext uri="{BB962C8B-B14F-4D97-AF65-F5344CB8AC3E}">
        <p14:creationId xmlns:p14="http://schemas.microsoft.com/office/powerpoint/2010/main" val="16438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Control Flow Graph (CFG)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D51A6-5048-49B3-9F9B-B2E0269FFDCB}"/>
              </a:ext>
            </a:extLst>
          </p:cNvPr>
          <p:cNvSpPr/>
          <p:nvPr/>
        </p:nvSpPr>
        <p:spPr>
          <a:xfrm>
            <a:off x="120897" y="2345400"/>
            <a:ext cx="3684815" cy="2282761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readInput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();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if(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== 1)</a:t>
            </a:r>
          </a:p>
          <a:p>
            <a:pPr marL="673524" indent="-342900" defTabSz="617220"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print(“test”);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  else</a:t>
            </a:r>
          </a:p>
          <a:p>
            <a:pPr marL="673524" indent="-342900" defTabSz="617220">
              <a:buAutoNum type="arabicPeriod" startAt="4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1;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print(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return; // terminate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C16A-0DCC-4278-A694-8D9780EA431E}"/>
              </a:ext>
            </a:extLst>
          </p:cNvPr>
          <p:cNvSpPr txBox="1"/>
          <p:nvPr/>
        </p:nvSpPr>
        <p:spPr>
          <a:xfrm>
            <a:off x="2729746" y="3605151"/>
            <a:ext cx="1851660" cy="343769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prstClr val="black"/>
                </a:solidFill>
                <a:latin typeface="Calibri Light"/>
                <a:cs typeface="Calibri Light"/>
              </a:rPr>
              <a:t>detected failure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9B279-BFA2-469F-B226-8F52B1A5E314}"/>
              </a:ext>
            </a:extLst>
          </p:cNvPr>
          <p:cNvSpPr txBox="1"/>
          <p:nvPr/>
        </p:nvSpPr>
        <p:spPr>
          <a:xfrm>
            <a:off x="2762403" y="2967466"/>
            <a:ext cx="1866900" cy="620768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Relevant lines:</a:t>
            </a:r>
          </a:p>
          <a:p>
            <a:pPr defTabSz="617220"/>
            <a:r>
              <a:rPr lang="en-US" sz="1600" dirty="0">
                <a:solidFill>
                  <a:srgbClr val="FF0000"/>
                </a:solidFill>
                <a:latin typeface="Calibri Light"/>
                <a:cs typeface="Calibri Light"/>
              </a:rPr>
              <a:t>1,2,4</a:t>
            </a:r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1C77B7-079C-4A22-B368-BE0481DE347B}"/>
              </a:ext>
            </a:extLst>
          </p:cNvPr>
          <p:cNvCxnSpPr/>
          <p:nvPr/>
        </p:nvCxnSpPr>
        <p:spPr bwMode="auto">
          <a:xfrm flipH="1">
            <a:off x="1356934" y="3740459"/>
            <a:ext cx="1372812" cy="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784E26-D782-4635-9A28-2B86839B6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61" y="2223820"/>
            <a:ext cx="2149496" cy="42408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02AAB2-D91A-4FAC-B2C6-1FD002D4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2" y="4628161"/>
            <a:ext cx="5670560" cy="1821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What lines must we consider if the value of </a:t>
            </a:r>
            <a:r>
              <a:rPr lang="en-US" sz="1600" i="1" dirty="0" err="1"/>
              <a:t>i</a:t>
            </a:r>
            <a:r>
              <a:rPr lang="en-US" sz="1600" dirty="0"/>
              <a:t> printed is incorrect?</a:t>
            </a:r>
          </a:p>
          <a:p>
            <a:r>
              <a:rPr lang="en-US" sz="1600" dirty="0"/>
              <a:t>A </a:t>
            </a:r>
            <a:r>
              <a:rPr lang="en-US" sz="1600" i="1" dirty="0"/>
              <a:t>Control Flow Graph </a:t>
            </a:r>
            <a:r>
              <a:rPr lang="en-US" sz="1600" dirty="0"/>
              <a:t>(CFG) represents the possible sequential execution orderings of each statement in a program</a:t>
            </a:r>
          </a:p>
          <a:p>
            <a:r>
              <a:rPr lang="en-US" sz="1600" dirty="0"/>
              <a:t>Data flow influences control flow, so this graph is not enough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033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1470521"/>
            <a:ext cx="8529169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Woes: Going Inter-procedural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238" y="2447049"/>
            <a:ext cx="80752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 pointers and dynamic dispatches force us to solve data flow problems to precisely identify inter-procedural control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 Hierarchy Analysis / Rapid Type Analysis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Cheap but </a:t>
            </a:r>
            <a:r>
              <a:rPr lang="en-US" sz="1600" i="1" dirty="0"/>
              <a:t>very</a:t>
            </a:r>
            <a:r>
              <a:rPr lang="en-US" sz="1600" dirty="0"/>
              <a:t> conservative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Points-to Analysis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variable </a:t>
            </a:r>
            <a:r>
              <a:rPr lang="en-US" sz="1600" i="1" dirty="0"/>
              <a:t>v</a:t>
            </a:r>
            <a:r>
              <a:rPr lang="en-US" sz="1600" dirty="0"/>
              <a:t> points-to what data in memory? Knowing this we can more precisely resolve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Obtaining a perfect solution has been proven to reduce to solving the halting problem…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Expensive even for conservative results!!!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Each level of precision adds an exponent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Not really a lot to be gained (in our opinion)</a:t>
            </a:r>
          </a:p>
        </p:txBody>
      </p:sp>
    </p:spTree>
    <p:extLst>
      <p:ext uri="{BB962C8B-B14F-4D97-AF65-F5344CB8AC3E}">
        <p14:creationId xmlns:p14="http://schemas.microsoft.com/office/powerpoint/2010/main" val="5796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02">
            <a:extLst>
              <a:ext uri="{FF2B5EF4-FFF2-40B4-BE49-F238E27FC236}">
                <a16:creationId xmlns:a16="http://schemas.microsoft.com/office/drawing/2014/main" id="{8E8B6ED4-B9D7-41C1-AEC8-360296AAD0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6348"/>
            <a:ext cx="9145324" cy="434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03">
            <a:extLst>
              <a:ext uri="{FF2B5EF4-FFF2-40B4-BE49-F238E27FC236}">
                <a16:creationId xmlns:a16="http://schemas.microsoft.com/office/drawing/2014/main" id="{F0ADEAA0-CD1E-438A-B583-3FF930A9FA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878" y="3665236"/>
            <a:ext cx="1000994" cy="12954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5C674-01B6-486A-A84D-B73595DDBA97}"/>
              </a:ext>
            </a:extLst>
          </p:cNvPr>
          <p:cNvSpPr txBox="1"/>
          <p:nvPr/>
        </p:nvSpPr>
        <p:spPr>
          <a:xfrm>
            <a:off x="0" y="6255701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https://github.com/EnSoftCorp/points-to-toolbox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5733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mart View">
            <a:extLst>
              <a:ext uri="{FF2B5EF4-FFF2-40B4-BE49-F238E27FC236}">
                <a16:creationId xmlns:a16="http://schemas.microsoft.com/office/drawing/2014/main" id="{1D887D93-56CA-4C7B-8DD7-31B4294B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1127"/>
            <a:ext cx="9183340" cy="507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9E2D4-1B64-4A8B-8424-707F8D6EF2E6}"/>
              </a:ext>
            </a:extLst>
          </p:cNvPr>
          <p:cNvSpPr txBox="1"/>
          <p:nvPr/>
        </p:nvSpPr>
        <p:spPr>
          <a:xfrm>
            <a:off x="0" y="6403747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https://ensoftcorp.github.io/call-graph-toolbox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53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Traditional/Dumb (Blind) Fuzzing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519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with a test corpus of well formed program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random or systematic mutations to program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 program with mutated inputs and observe whether or not the program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Repeat until the program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space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Reading data in a loops could make the input space infinite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2</a:t>
            </a:r>
            <a:r>
              <a:rPr lang="en-US" sz="1600" baseline="30000" dirty="0"/>
              <a:t>n</a:t>
            </a:r>
            <a:r>
              <a:rPr lang="en-US" sz="1600" dirty="0"/>
              <a:t> possible inputs for a binary input of length </a:t>
            </a:r>
            <a:r>
              <a:rPr lang="en-US" sz="1600" i="1" dirty="0"/>
              <a:t>n</a:t>
            </a:r>
            <a:endParaRPr lang="en-US" sz="1600" baseline="30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6608D8-B79E-428B-8ED6-6C9E13EFAB5A}"/>
              </a:ext>
            </a:extLst>
          </p:cNvPr>
          <p:cNvGrpSpPr/>
          <p:nvPr/>
        </p:nvGrpSpPr>
        <p:grpSpPr>
          <a:xfrm>
            <a:off x="4876449" y="2799942"/>
            <a:ext cx="4164173" cy="2028090"/>
            <a:chOff x="7761248" y="1607419"/>
            <a:chExt cx="4164173" cy="20280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8EBAD9-840E-4120-B277-D583384141BC}"/>
                </a:ext>
              </a:extLst>
            </p:cNvPr>
            <p:cNvSpPr/>
            <p:nvPr/>
          </p:nvSpPr>
          <p:spPr>
            <a:xfrm>
              <a:off x="7761248" y="1825624"/>
              <a:ext cx="1527718" cy="702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Traditional (blind) </a:t>
              </a:r>
              <a:r>
                <a:rPr lang="en-US" dirty="0" err="1">
                  <a:solidFill>
                    <a:schemeClr val="tx1"/>
                  </a:solidFill>
                </a:rPr>
                <a:t>Fuzzer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487A2D-23B7-45B1-B91D-E59C340526AF}"/>
                </a:ext>
              </a:extLst>
            </p:cNvPr>
            <p:cNvSpPr/>
            <p:nvPr/>
          </p:nvSpPr>
          <p:spPr>
            <a:xfrm>
              <a:off x="10397703" y="1825624"/>
              <a:ext cx="1527718" cy="702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Program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541ABB-9209-4127-B5CF-9F897CFA864C}"/>
                </a:ext>
              </a:extLst>
            </p:cNvPr>
            <p:cNvCxnSpPr/>
            <p:nvPr/>
          </p:nvCxnSpPr>
          <p:spPr>
            <a:xfrm>
              <a:off x="9288966" y="1960423"/>
              <a:ext cx="1108738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C837F2-2611-49A5-8DD6-1C4534F79766}"/>
                </a:ext>
              </a:extLst>
            </p:cNvPr>
            <p:cNvSpPr txBox="1"/>
            <p:nvPr/>
          </p:nvSpPr>
          <p:spPr>
            <a:xfrm>
              <a:off x="9288966" y="1607419"/>
              <a:ext cx="1108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55BB731-4DFD-4A4A-95EB-6AB251F20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8966" y="2383939"/>
              <a:ext cx="1108738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CA506D-F61A-4998-92F1-735CBE0986AF}"/>
                </a:ext>
              </a:extLst>
            </p:cNvPr>
            <p:cNvSpPr txBox="1"/>
            <p:nvPr/>
          </p:nvSpPr>
          <p:spPr>
            <a:xfrm>
              <a:off x="9288966" y="2030935"/>
              <a:ext cx="1108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crashes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FBD354-A799-4607-BC6B-252F1B7162CB}"/>
                </a:ext>
              </a:extLst>
            </p:cNvPr>
            <p:cNvSpPr/>
            <p:nvPr/>
          </p:nvSpPr>
          <p:spPr>
            <a:xfrm>
              <a:off x="7761249" y="2932982"/>
              <a:ext cx="1527717" cy="7025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Crash Inputs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8527143-479A-4A45-8663-5761EDE16F46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8525107" y="2528151"/>
              <a:ext cx="1" cy="40483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EFA34CA-9EA1-4279-B736-1F7CD0A19F8E}"/>
              </a:ext>
            </a:extLst>
          </p:cNvPr>
          <p:cNvSpPr txBox="1"/>
          <p:nvPr/>
        </p:nvSpPr>
        <p:spPr>
          <a:xfrm>
            <a:off x="4876450" y="5223009"/>
            <a:ext cx="416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This is about all we can do without examining program artifacts…</a:t>
            </a:r>
          </a:p>
        </p:txBody>
      </p:sp>
    </p:spTree>
    <p:extLst>
      <p:ext uri="{BB962C8B-B14F-4D97-AF65-F5344CB8AC3E}">
        <p14:creationId xmlns:p14="http://schemas.microsoft.com/office/powerpoint/2010/main" val="26898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748864" cy="753299"/>
          </a:xfrm>
        </p:spPr>
        <p:txBody>
          <a:bodyPr>
            <a:noAutofit/>
          </a:bodyPr>
          <a:lstStyle/>
          <a:p>
            <a:r>
              <a:rPr lang="en-US" sz="3600" dirty="0"/>
              <a:t>A Spectrum of Program Analysis Techniques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478B17-FCAD-420B-AE12-7DDD454C8092}"/>
              </a:ext>
            </a:extLst>
          </p:cNvPr>
          <p:cNvGrpSpPr/>
          <p:nvPr/>
        </p:nvGrpSpPr>
        <p:grpSpPr>
          <a:xfrm>
            <a:off x="2376996" y="2304287"/>
            <a:ext cx="4872926" cy="4400093"/>
            <a:chOff x="4921382" y="1417638"/>
            <a:chExt cx="4195882" cy="4163543"/>
          </a:xfrm>
        </p:grpSpPr>
        <p:pic>
          <p:nvPicPr>
            <p:cNvPr id="5" name="Picture 4" descr="program_analysis_spectrum.png">
              <a:extLst>
                <a:ext uri="{FF2B5EF4-FFF2-40B4-BE49-F238E27FC236}">
                  <a16:creationId xmlns:a16="http://schemas.microsoft.com/office/drawing/2014/main" id="{573AFA1C-D3E2-4429-9B97-FF892B41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382" y="1417638"/>
              <a:ext cx="4195882" cy="368968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0B9759-B675-45C3-9954-23937C04E83A}"/>
                </a:ext>
              </a:extLst>
            </p:cNvPr>
            <p:cNvSpPr txBox="1"/>
            <p:nvPr/>
          </p:nvSpPr>
          <p:spPr>
            <a:xfrm>
              <a:off x="4921382" y="5119516"/>
              <a:ext cx="3981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Source: Contemporary Automatic Program Analysis, </a:t>
              </a:r>
            </a:p>
            <a:p>
              <a:pPr algn="ctr"/>
              <a:r>
                <a:rPr lang="en-US" sz="1200" dirty="0"/>
                <a:t>Julian Cohen, </a:t>
              </a:r>
              <a:r>
                <a:rPr lang="en-US" sz="1200" dirty="0" err="1"/>
                <a:t>Blackhat</a:t>
              </a:r>
              <a:r>
                <a:rPr lang="en-US" sz="1200" dirty="0"/>
                <a:t>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372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Symbolic Execution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585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concrete assignment values with symbolic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operations on symbolic values abstractly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At each branch fork the abstracted logic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Dealing with path explosion problem is a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Utilize SAT/SMT solvers to determine if the constraints are satisfiable for a path of interest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fail occurs if y * 2 = z = 12 is satisfiable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Solve(y * 2 = 12, y), y = 6 satisfies the constraint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 crash occurs when read() returns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57BF4-D348-4587-92DA-7AA0D44BC495}"/>
              </a:ext>
            </a:extLst>
          </p:cNvPr>
          <p:cNvSpPr txBox="1"/>
          <p:nvPr/>
        </p:nvSpPr>
        <p:spPr>
          <a:xfrm>
            <a:off x="6049950" y="2223820"/>
            <a:ext cx="25986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 f() {</a:t>
            </a:r>
          </a:p>
          <a:p>
            <a:r>
              <a:rPr lang="en-US" sz="2400" b="1" dirty="0"/>
              <a:t>   ...</a:t>
            </a:r>
          </a:p>
          <a:p>
            <a:r>
              <a:rPr lang="en-US" sz="2400" b="1" dirty="0"/>
              <a:t>   y = read();</a:t>
            </a:r>
          </a:p>
          <a:p>
            <a:r>
              <a:rPr lang="en-US" sz="2400" b="1" dirty="0"/>
              <a:t>   z = y * 2;</a:t>
            </a:r>
          </a:p>
          <a:p>
            <a:r>
              <a:rPr lang="en-US" sz="2400" b="1" dirty="0"/>
              <a:t>   if (z == 12) {</a:t>
            </a:r>
          </a:p>
          <a:p>
            <a:r>
              <a:rPr lang="en-US" sz="2400" b="1" dirty="0"/>
              <a:t>      crash();</a:t>
            </a:r>
          </a:p>
          <a:p>
            <a:r>
              <a:rPr lang="en-US" sz="2400" b="1" dirty="0"/>
              <a:t>   } else {</a:t>
            </a:r>
          </a:p>
          <a:p>
            <a:r>
              <a:rPr lang="en-US" sz="2400" b="1" dirty="0"/>
              <a:t>      </a:t>
            </a:r>
            <a:r>
              <a:rPr lang="en-US" sz="2400" b="1" dirty="0" err="1"/>
              <a:t>printf</a:t>
            </a:r>
            <a:r>
              <a:rPr lang="en-US" sz="2400" b="1" dirty="0"/>
              <a:t>("OK");</a:t>
            </a:r>
          </a:p>
          <a:p>
            <a:r>
              <a:rPr lang="en-US" sz="2400" b="1" dirty="0"/>
              <a:t>   }</a:t>
            </a:r>
          </a:p>
          <a:p>
            <a:r>
              <a:rPr lang="en-US" sz="2400" b="1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E7B63-245E-4541-B2CB-6577EB582902}"/>
              </a:ext>
            </a:extLst>
          </p:cNvPr>
          <p:cNvSpPr txBox="1"/>
          <p:nvPr/>
        </p:nvSpPr>
        <p:spPr>
          <a:xfrm>
            <a:off x="6049950" y="6099315"/>
            <a:ext cx="28307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what inputs does the code crash?</a:t>
            </a:r>
          </a:p>
        </p:txBody>
      </p:sp>
    </p:spTree>
    <p:extLst>
      <p:ext uri="{BB962C8B-B14F-4D97-AF65-F5344CB8AC3E}">
        <p14:creationId xmlns:p14="http://schemas.microsoft.com/office/powerpoint/2010/main" val="1406381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8A271-7C4C-4A26-9200-4745CF925E7E}"/>
              </a:ext>
            </a:extLst>
          </p:cNvPr>
          <p:cNvSpPr txBox="1"/>
          <p:nvPr/>
        </p:nvSpPr>
        <p:spPr>
          <a:xfrm>
            <a:off x="0" y="6384350"/>
            <a:ext cx="2447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https://github.com/illera88/Ponce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8792-A549-43E1-BD82-B1EA46D0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7" y="1464127"/>
            <a:ext cx="2447464" cy="4832440"/>
          </a:xfrm>
          <a:prstGeom prst="rect">
            <a:avLst/>
          </a:prstGeom>
        </p:spPr>
      </p:pic>
      <p:pic>
        <p:nvPicPr>
          <p:cNvPr id="8" name="Picture 2" descr="manual_symbolize_and_solve_crackme_hash2">
            <a:extLst>
              <a:ext uri="{FF2B5EF4-FFF2-40B4-BE49-F238E27FC236}">
                <a16:creationId xmlns:a16="http://schemas.microsoft.com/office/drawing/2014/main" id="{068C461A-DBF4-4CB9-83AF-13E6B06C31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96" y="1331367"/>
            <a:ext cx="6628235" cy="5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52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Concolic Execution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hybrid of dynamic analysis and symbolic execution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symbolic execution on some variables and concrete execution on other variables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Symbolic variables could be made concrete in order to: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Move past symbolic limitations such as challenges in modeling the program environment (example network interaction)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Deal with path explosion problem and satisfiability problem by replacing difficult symbolic values with concrete values to simplify analysis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Pays cost in time for symbolic computations and execution time of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Several well known tools: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Angr</a:t>
            </a:r>
            <a:r>
              <a:rPr lang="en-US" sz="1600" dirty="0"/>
              <a:t> - </a:t>
            </a:r>
            <a:r>
              <a:rPr lang="en-US" sz="1600" dirty="0">
                <a:hlinkClick r:id="rId3"/>
              </a:rPr>
              <a:t>http://angr.io</a:t>
            </a:r>
            <a:endParaRPr lang="en-US" sz="16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KLEE - </a:t>
            </a:r>
            <a:r>
              <a:rPr lang="en-US" sz="1600" dirty="0">
                <a:hlinkClick r:id="rId4"/>
              </a:rPr>
              <a:t>https://klee.github.io</a:t>
            </a:r>
            <a:endParaRPr lang="en-US" sz="16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DART - </a:t>
            </a:r>
            <a:r>
              <a:rPr lang="en-US" sz="1600" dirty="0">
                <a:hlinkClick r:id="rId5"/>
              </a:rPr>
              <a:t>https://dl.acm.org/citation.cfm?id=1065036</a:t>
            </a:r>
            <a:r>
              <a:rPr lang="en-US" sz="1600" dirty="0"/>
              <a:t>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CREST (formerly CUTE) - </a:t>
            </a:r>
            <a:r>
              <a:rPr lang="en-US" sz="1600" dirty="0">
                <a:hlinkClick r:id="rId6"/>
              </a:rPr>
              <a:t>https://code.google.com/archive/p/crest</a:t>
            </a:r>
            <a:r>
              <a:rPr lang="en-US" sz="1600" dirty="0"/>
              <a:t>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SAGE - </a:t>
            </a:r>
            <a:r>
              <a:rPr lang="en-US" sz="1600" dirty="0">
                <a:hlinkClick r:id="rId7"/>
              </a:rPr>
              <a:t>https://patricegodefroid.github.io/public_psfiles/ndss2008.pdf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6277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Smart (Guided) Fuzzing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3743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with a test corpus of well formed program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random or systematic mutations to program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Instrument the program branch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 the instrumented program with mutated inputs and 1) observe whether or not the program crashes and 2) record the program execution path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the input results in new program paths being explored then prioritize mutations of the tested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Repeat until the program crashes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D2764C-3109-47AD-B68D-99C725C56ADB}"/>
              </a:ext>
            </a:extLst>
          </p:cNvPr>
          <p:cNvGrpSpPr/>
          <p:nvPr/>
        </p:nvGrpSpPr>
        <p:grpSpPr>
          <a:xfrm>
            <a:off x="4777198" y="2351589"/>
            <a:ext cx="4164173" cy="2460788"/>
            <a:chOff x="7761246" y="3568596"/>
            <a:chExt cx="4164173" cy="24607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5D432-FAD4-48E3-A7A6-239868016643}"/>
                </a:ext>
              </a:extLst>
            </p:cNvPr>
            <p:cNvGrpSpPr/>
            <p:nvPr/>
          </p:nvGrpSpPr>
          <p:grpSpPr>
            <a:xfrm>
              <a:off x="7761246" y="4001294"/>
              <a:ext cx="4164173" cy="2028090"/>
              <a:chOff x="7761248" y="1607419"/>
              <a:chExt cx="4164173" cy="202809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948902-5F52-446F-A0B1-59B19DAD5E4F}"/>
                  </a:ext>
                </a:extLst>
              </p:cNvPr>
              <p:cNvSpPr/>
              <p:nvPr/>
            </p:nvSpPr>
            <p:spPr>
              <a:xfrm>
                <a:off x="7761248" y="1825624"/>
                <a:ext cx="1527718" cy="7025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Guided </a:t>
                </a:r>
                <a:r>
                  <a:rPr lang="en-US" dirty="0" err="1">
                    <a:solidFill>
                      <a:schemeClr val="tx1"/>
                    </a:solidFill>
                  </a:rPr>
                  <a:t>Fuzzer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6499A74-DB97-4681-ACFC-90924F3CE331}"/>
                  </a:ext>
                </a:extLst>
              </p:cNvPr>
              <p:cNvSpPr/>
              <p:nvPr/>
            </p:nvSpPr>
            <p:spPr>
              <a:xfrm>
                <a:off x="10397703" y="1825624"/>
                <a:ext cx="1527718" cy="7025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Instrumented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Program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6C999BA-E23F-4F18-B0B9-7D86750D0887}"/>
                  </a:ext>
                </a:extLst>
              </p:cNvPr>
              <p:cNvCxnSpPr/>
              <p:nvPr/>
            </p:nvCxnSpPr>
            <p:spPr>
              <a:xfrm>
                <a:off x="9288966" y="1960423"/>
                <a:ext cx="1108738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8EB9FE-8CEB-4D95-AE6E-CC6A784317C7}"/>
                  </a:ext>
                </a:extLst>
              </p:cNvPr>
              <p:cNvSpPr txBox="1"/>
              <p:nvPr/>
            </p:nvSpPr>
            <p:spPr>
              <a:xfrm>
                <a:off x="9288966" y="1607419"/>
                <a:ext cx="11087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EC59D48-D6F5-4959-B56A-0D84D19908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88966" y="2383939"/>
                <a:ext cx="1108738" cy="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469BC0-CFB1-4D8D-A339-47E2EB00D74D}"/>
                  </a:ext>
                </a:extLst>
              </p:cNvPr>
              <p:cNvSpPr txBox="1"/>
              <p:nvPr/>
            </p:nvSpPr>
            <p:spPr>
              <a:xfrm>
                <a:off x="9288966" y="2030935"/>
                <a:ext cx="11087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crashes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A687574-0B56-477D-BC97-F301B83E6234}"/>
                  </a:ext>
                </a:extLst>
              </p:cNvPr>
              <p:cNvSpPr/>
              <p:nvPr/>
            </p:nvSpPr>
            <p:spPr>
              <a:xfrm>
                <a:off x="7761249" y="2932982"/>
                <a:ext cx="1527717" cy="7025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Crash Inputs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7AB8489-484C-429C-949A-424B09B2C7FD}"/>
                  </a:ext>
                </a:extLst>
              </p:cNvPr>
              <p:cNvCxnSpPr>
                <a:cxnSpLocks/>
                <a:stCxn id="10" idx="2"/>
                <a:endCxn id="16" idx="0"/>
              </p:cNvCxnSpPr>
              <p:nvPr/>
            </p:nvCxnSpPr>
            <p:spPr>
              <a:xfrm>
                <a:off x="8525107" y="2528151"/>
                <a:ext cx="1" cy="40483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464264-F41F-4619-AF6D-8A6CBBEEEBD0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73" y="3925731"/>
              <a:ext cx="0" cy="30477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2E961A6-215A-48CD-8255-FEF23C566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67842" y="3903429"/>
              <a:ext cx="0" cy="31105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16E3C4-C4A6-44F0-ACFC-9DAA1FEE5AC2}"/>
                </a:ext>
              </a:extLst>
            </p:cNvPr>
            <p:cNvSpPr txBox="1"/>
            <p:nvPr/>
          </p:nvSpPr>
          <p:spPr>
            <a:xfrm>
              <a:off x="8886972" y="3568596"/>
              <a:ext cx="1882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execution trace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8DA424-AAEA-4C17-8329-E5318F56C39E}"/>
                </a:ext>
              </a:extLst>
            </p:cNvPr>
            <p:cNvCxnSpPr>
              <a:cxnSpLocks/>
            </p:cNvCxnSpPr>
            <p:nvPr/>
          </p:nvCxnSpPr>
          <p:spPr>
            <a:xfrm>
              <a:off x="8886973" y="3918311"/>
              <a:ext cx="1882395" cy="0"/>
            </a:xfrm>
            <a:prstGeom prst="straightConnector1">
              <a:avLst/>
            </a:prstGeom>
            <a:ln w="50800" cap="sq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4E5B95A-95B4-40F1-AEAF-482BCAEFC050}"/>
              </a:ext>
            </a:extLst>
          </p:cNvPr>
          <p:cNvSpPr txBox="1"/>
          <p:nvPr/>
        </p:nvSpPr>
        <p:spPr>
          <a:xfrm>
            <a:off x="4572000" y="5217208"/>
            <a:ext cx="4530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Heuristics guide genetic algorithm to generate program inputs that push the </a:t>
            </a:r>
            <a:r>
              <a:rPr lang="en-US" dirty="0" err="1"/>
              <a:t>fuzzer</a:t>
            </a:r>
            <a:r>
              <a:rPr lang="en-US" dirty="0"/>
              <a:t> deeper into the program control flow, avoiding the common pitfalls of </a:t>
            </a:r>
            <a:r>
              <a:rPr lang="en-US" dirty="0" err="1"/>
              <a:t>fuzzers</a:t>
            </a:r>
            <a:r>
              <a:rPr lang="en-US" dirty="0"/>
              <a:t> to only test “shallow” code regions.</a:t>
            </a:r>
          </a:p>
        </p:txBody>
      </p:sp>
    </p:spTree>
    <p:extLst>
      <p:ext uri="{BB962C8B-B14F-4D97-AF65-F5344CB8AC3E}">
        <p14:creationId xmlns:p14="http://schemas.microsoft.com/office/powerpoint/2010/main" val="2118803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AFL (American Fuzzy Lop) </a:t>
            </a:r>
            <a:r>
              <a:rPr lang="en-US" dirty="0" err="1"/>
              <a:t>Fuzzer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5054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Recognized as the current state of art implementation of guided fuzzing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Effective mutation strategy to generate new inputs from initial test corpus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Lightweight instrumentation at branch points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Genetic algorithm promotes mutations of inputs that discover new branch edges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Aims to explore all code paths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Huge trophy case of bugs found in wild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371+ reported bugs in 161 different programs as of March 2018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http://lcamtuf.coredump.cx/afl/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game of economics. AFL tends to “guess” the correct input faster than a smart tool “computes” the correct input.</a:t>
            </a:r>
          </a:p>
        </p:txBody>
      </p:sp>
      <p:pic>
        <p:nvPicPr>
          <p:cNvPr id="4" name="Picture 2" descr="http://lcamtuf.coredump.cx/afl/afl_screen.png">
            <a:extLst>
              <a:ext uri="{FF2B5EF4-FFF2-40B4-BE49-F238E27FC236}">
                <a16:creationId xmlns:a16="http://schemas.microsoft.com/office/drawing/2014/main" id="{EE28BE11-AACB-48D7-B77A-FEB133BCB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09" y="3429000"/>
            <a:ext cx="3667132" cy="18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247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DARPA’s Cyber Grand Challenge (CGC)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2735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“Cyber Grand Challenge (CGC) is a contest to build high-performance computers capable of playing in a Capture-the-Flag style cyber-security competition.”</a:t>
            </a:r>
          </a:p>
        </p:txBody>
      </p:sp>
      <p:pic>
        <p:nvPicPr>
          <p:cNvPr id="4" name="Picture 2" descr="Image result for darpa cyber grand challenge">
            <a:extLst>
              <a:ext uri="{FF2B5EF4-FFF2-40B4-BE49-F238E27FC236}">
                <a16:creationId xmlns:a16="http://schemas.microsoft.com/office/drawing/2014/main" id="{C677FE23-3A66-4850-B411-BC327CE6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362" y="2447049"/>
            <a:ext cx="5789145" cy="325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C5839-802E-46F6-B2CF-42ACD54B1343}"/>
              </a:ext>
            </a:extLst>
          </p:cNvPr>
          <p:cNvSpPr txBox="1"/>
          <p:nvPr/>
        </p:nvSpPr>
        <p:spPr>
          <a:xfrm>
            <a:off x="0" y="6224117"/>
            <a:ext cx="91395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https://www.darpa.mil/program/cyber-grand-challenge</a:t>
            </a:r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0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DARPA’s Cyber Grand Challenge (CGC)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4767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Fully automatic reasoning to: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Detect program vulnerabilities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Patch programs to prevent exploitation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 and execute vulnerability exploits against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 human players!</a:t>
            </a:r>
          </a:p>
        </p:txBody>
      </p:sp>
      <p:pic>
        <p:nvPicPr>
          <p:cNvPr id="4" name="Picture 2" descr="https://lh4.googleusercontent.com/P33_YU1wljN5zgMFCmDFF363WrsgcChsekkpI-qnDkAxauE6E0MC5rAkddBkpAsBT0glihDZIKzR-0DfQLUWrM10-RpvmEIGiikegy_GZYPDaTOFBx4C3bhHsY-d8GwQ9YpgRDgP5Cc">
            <a:extLst>
              <a:ext uri="{FF2B5EF4-FFF2-40B4-BE49-F238E27FC236}">
                <a16:creationId xmlns:a16="http://schemas.microsoft.com/office/drawing/2014/main" id="{D1606E49-B316-4FEF-8FE3-A2B20591B3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558775"/>
            <a:ext cx="476250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8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624506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CGC Results (Reading Between the Lines)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teams published the same essential combination of strategies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Guided fuzzing (nearly every team modified AFL)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Symbolic execution to assist </a:t>
            </a:r>
            <a:r>
              <a:rPr lang="en-US" sz="1600" dirty="0" err="1"/>
              <a:t>fuzzer</a:t>
            </a:r>
            <a:r>
              <a:rPr lang="en-US" sz="1600" dirty="0"/>
              <a:t> sometimes aided by classical program analyses (points-to, reachability, slicing, etc.)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Some state space pruning and prioritization scheme catered to expected vulnerability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Effective patches were more often generic patches which addressed the class of vulnerabilities not the one-off vulnerability that was given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Adding stack guards for memory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Competitor scores were close!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difference between 1</a:t>
            </a:r>
            <a:r>
              <a:rPr lang="en-US" sz="1600" baseline="30000" dirty="0"/>
              <a:t>st</a:t>
            </a:r>
            <a:r>
              <a:rPr lang="en-US" sz="1600" dirty="0"/>
              <a:t> and 7</a:t>
            </a:r>
            <a:r>
              <a:rPr lang="en-US" sz="1600" baseline="30000" dirty="0"/>
              <a:t>th</a:t>
            </a:r>
            <a:r>
              <a:rPr lang="en-US" sz="1600" dirty="0"/>
              <a:t> place was not substantial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Classes of vulnerabilities were known </a:t>
            </a:r>
            <a:r>
              <a:rPr lang="en-US" sz="1600" i="1" dirty="0"/>
              <a:t>a priori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382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Context Matters!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Head problems vs. hand problems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Design vs. implementation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Implementation errors may be eventually largely eliminated with advances in programming languages, compilers, theorem provers,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Security design problems tend to be closely tied to failures in threat modeling, which is largely a human task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Many security problems arise due to reuse of software in changing contexts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SCADA devices designed for isolated networks being placed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104890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Building a Static Analysis Tool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Compiler: </a:t>
            </a:r>
            <a:r>
              <a:rPr lang="en-US" sz="1600" dirty="0" err="1"/>
              <a:t>Lexer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 Parser  AST  </a:t>
            </a:r>
            <a:r>
              <a:rPr lang="en-US" sz="1600" dirty="0" err="1">
                <a:sym typeface="Wingdings" panose="05000000000000000000" pitchFamily="2" charset="2"/>
              </a:rPr>
              <a:t>Semant</a:t>
            </a:r>
            <a:r>
              <a:rPr lang="en-US" sz="1600" dirty="0">
                <a:sym typeface="Wingdings" panose="05000000000000000000" pitchFamily="2" charset="2"/>
              </a:rPr>
              <a:t>  Code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Static Analysis: </a:t>
            </a:r>
            <a:r>
              <a:rPr lang="en-US" sz="1600" dirty="0" err="1"/>
              <a:t>Lexer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 Parser  AST  </a:t>
            </a:r>
            <a:r>
              <a:rPr lang="en-US" sz="1600" dirty="0" err="1">
                <a:sym typeface="Wingdings" panose="05000000000000000000" pitchFamily="2" charset="2"/>
              </a:rPr>
              <a:t>Semant</a:t>
            </a:r>
            <a:r>
              <a:rPr lang="en-US" sz="1600" dirty="0">
                <a:sym typeface="Wingdings" panose="05000000000000000000" pitchFamily="2" charset="2"/>
              </a:rPr>
              <a:t>  Graph of Program Artifacts  Graph Queries of Concerning Program Relationships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Demo Eclipse Plugin: </a:t>
            </a:r>
            <a:r>
              <a:rPr lang="en-US" sz="1600" dirty="0">
                <a:hlinkClick r:id="rId3"/>
              </a:rPr>
              <a:t>http://ben-holland.com/AtlasBrainfuck/updates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2059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661082" cy="976528"/>
          </a:xfrm>
        </p:spPr>
        <p:txBody>
          <a:bodyPr>
            <a:noAutofit/>
          </a:bodyPr>
          <a:lstStyle/>
          <a:p>
            <a:r>
              <a:rPr lang="en-US" sz="3200" dirty="0"/>
              <a:t>DARPA’s High-Assurance Cyber Military Systems </a:t>
            </a:r>
            <a:br>
              <a:rPr lang="en-US" sz="3200" dirty="0"/>
            </a:br>
            <a:r>
              <a:rPr lang="en-US" sz="3200" dirty="0"/>
              <a:t>(HACMS) Program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616325"/>
            <a:ext cx="29991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“formal methods-based approach to enable semi-automated code synthesis from executable, formal specifications”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Creation of an “</a:t>
            </a:r>
            <a:r>
              <a:rPr lang="en-US" sz="1800" dirty="0" err="1"/>
              <a:t>unhackable</a:t>
            </a:r>
            <a:r>
              <a:rPr lang="en-US" sz="1800" dirty="0"/>
              <a:t>” drone!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FD3B68-808D-412D-AECE-ACAE3DC7CEC0}"/>
              </a:ext>
            </a:extLst>
          </p:cNvPr>
          <p:cNvSpPr txBox="1"/>
          <p:nvPr/>
        </p:nvSpPr>
        <p:spPr>
          <a:xfrm>
            <a:off x="0" y="6340043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https://www.darpa.mil/program/high-assurance-cyber-military-systems</a:t>
            </a:r>
            <a:r>
              <a:rPr lang="en-US" dirty="0"/>
              <a:t> </a:t>
            </a:r>
          </a:p>
        </p:txBody>
      </p:sp>
      <p:pic>
        <p:nvPicPr>
          <p:cNvPr id="5" name="Picture 2" descr="Image result for 60 minutes hacms darpa">
            <a:extLst>
              <a:ext uri="{FF2B5EF4-FFF2-40B4-BE49-F238E27FC236}">
                <a16:creationId xmlns:a16="http://schemas.microsoft.com/office/drawing/2014/main" id="{A30B2881-0B86-4EEC-A2D0-BA576760C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37" y="2616325"/>
            <a:ext cx="5734244" cy="3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50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Autofit/>
          </a:bodyPr>
          <a:lstStyle/>
          <a:p>
            <a:r>
              <a:rPr lang="en-US" sz="3200" dirty="0"/>
              <a:t>HACMS Results (Reading Between the Lines)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Failures tended to stem back to human failures to fully account for the attack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Example: Red Team debrief noted that Red team sent a radio reboot command that dropped that shut off drone engines for 3 seconds (enough to crash the drone). Blue’s response was “Oh! We didn’t think of that!”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“</a:t>
            </a:r>
            <a:r>
              <a:rPr lang="en-US" sz="1600" dirty="0" err="1"/>
              <a:t>unhackable</a:t>
            </a:r>
            <a:r>
              <a:rPr lang="en-US" sz="1600" dirty="0"/>
              <a:t>” drone produced by the program was not protected from the later discovered Meltdown and </a:t>
            </a:r>
            <a:r>
              <a:rPr lang="en-US" sz="1600" dirty="0" err="1"/>
              <a:t>Spectre</a:t>
            </a:r>
            <a:r>
              <a:rPr lang="en-US" sz="1600" dirty="0"/>
              <a:t> exploits</a:t>
            </a:r>
          </a:p>
        </p:txBody>
      </p:sp>
    </p:spTree>
    <p:extLst>
      <p:ext uri="{BB962C8B-B14F-4D97-AF65-F5344CB8AC3E}">
        <p14:creationId xmlns:p14="http://schemas.microsoft.com/office/powerpoint/2010/main" val="222441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DARPA’s APAC 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Automated Program Analysis For Cybersecurity (APAC)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Scenario: Hardened devices, internal app store, untrusted contractors, expert adversaries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Focused on Android</a:t>
            </a:r>
          </a:p>
        </p:txBody>
      </p:sp>
      <p:pic>
        <p:nvPicPr>
          <p:cNvPr id="4" name="Shape 212">
            <a:extLst>
              <a:ext uri="{FF2B5EF4-FFF2-40B4-BE49-F238E27FC236}">
                <a16:creationId xmlns:a16="http://schemas.microsoft.com/office/drawing/2014/main" id="{C8389B2A-7C33-47F6-8127-A6F4FFBB5D7D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49057" y="3429000"/>
            <a:ext cx="6645886" cy="25592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1C871-ED5D-4E00-90D0-57ED4EF411EE}"/>
              </a:ext>
            </a:extLst>
          </p:cNvPr>
          <p:cNvSpPr txBox="1"/>
          <p:nvPr/>
        </p:nvSpPr>
        <p:spPr>
          <a:xfrm>
            <a:off x="0" y="6311900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https://www.darpa.mil/program/automated-program-analysis-for-cybersecurity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944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1470521"/>
            <a:ext cx="8741549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APAC Results (Reading Between the Lines)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39793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a bug malware? What if its planted intentionally? We know bug finding is hard…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Bugs have plausible deniability and malicious intent cannot be determined from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Novel attacks have escaped previous threat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precision tools to detected </a:t>
            </a:r>
            <a:r>
              <a:rPr lang="en-US" sz="1600" b="1" dirty="0"/>
              <a:t>novel</a:t>
            </a:r>
            <a:r>
              <a:rPr lang="en-US" sz="1600" dirty="0"/>
              <a:t> and </a:t>
            </a:r>
            <a:r>
              <a:rPr lang="en-US" sz="1600" b="1" dirty="0"/>
              <a:t>sophisticated</a:t>
            </a:r>
            <a:r>
              <a:rPr lang="en-US" sz="1600" dirty="0"/>
              <a:t> malware in advance!</a:t>
            </a:r>
          </a:p>
        </p:txBody>
      </p:sp>
      <p:pic>
        <p:nvPicPr>
          <p:cNvPr id="4" name="Shape 497">
            <a:extLst>
              <a:ext uri="{FF2B5EF4-FFF2-40B4-BE49-F238E27FC236}">
                <a16:creationId xmlns:a16="http://schemas.microsoft.com/office/drawing/2014/main" id="{01FBE431-9942-4600-A758-389A5AF53191}"/>
              </a:ext>
            </a:extLst>
          </p:cNvPr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4319958" y="2447049"/>
            <a:ext cx="4524004" cy="2658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39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609876" cy="753299"/>
          </a:xfrm>
        </p:spPr>
        <p:txBody>
          <a:bodyPr>
            <a:noAutofit/>
          </a:bodyPr>
          <a:lstStyle/>
          <a:p>
            <a:r>
              <a:rPr lang="en-US" sz="3600" dirty="0"/>
              <a:t>APAC Example: DARPA’s Transformative Apps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5584167" cy="25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55K lines of code</a:t>
            </a:r>
          </a:p>
          <a:p>
            <a:pPr marL="177800" lvl="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endParaRPr lang="en-US" sz="10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77800" lvl="0" indent="-1714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Data gathering and relaying tool for military</a:t>
            </a:r>
            <a:endParaRPr lang="en" sz="20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914400" lvl="1" indent="-3619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Strategic mission planning/review</a:t>
            </a:r>
          </a:p>
          <a:p>
            <a:pPr marL="914400" lvl="1" indent="-3619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Audio and video recording</a:t>
            </a:r>
          </a:p>
          <a:p>
            <a:pPr marL="914400" lvl="1" indent="-3619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Geo-tagged camera snapshots</a:t>
            </a:r>
          </a:p>
          <a:p>
            <a:pPr marL="914400" lvl="1" indent="-36195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Real-time map updates based on GPS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59DA-5AF9-4FE7-9B13-A5E6E399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59" y="2223820"/>
            <a:ext cx="2712777" cy="432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609876" cy="753299"/>
          </a:xfrm>
        </p:spPr>
        <p:txBody>
          <a:bodyPr>
            <a:noAutofit/>
          </a:bodyPr>
          <a:lstStyle/>
          <a:p>
            <a:r>
              <a:rPr lang="en-US" sz="3600" dirty="0"/>
              <a:t>APAC Example: DARPA’s Transformative Apps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59DA-5AF9-4FE7-9B13-A5E6E399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259" y="2223820"/>
            <a:ext cx="2712777" cy="4326671"/>
          </a:xfrm>
          <a:prstGeom prst="rect">
            <a:avLst/>
          </a:prstGeom>
        </p:spPr>
      </p:pic>
      <p:sp>
        <p:nvSpPr>
          <p:cNvPr id="5" name="Shape 137">
            <a:extLst>
              <a:ext uri="{FF2B5EF4-FFF2-40B4-BE49-F238E27FC236}">
                <a16:creationId xmlns:a16="http://schemas.microsoft.com/office/drawing/2014/main" id="{D8C3AF02-8014-4ED5-9591-0C852AA2A881}"/>
              </a:ext>
            </a:extLst>
          </p:cNvPr>
          <p:cNvSpPr txBox="1">
            <a:spLocks/>
          </p:cNvSpPr>
          <p:nvPr/>
        </p:nvSpPr>
        <p:spPr>
          <a:xfrm>
            <a:off x="300038" y="2883531"/>
            <a:ext cx="7820865" cy="3501299"/>
          </a:xfrm>
          <a:prstGeom prst="rect">
            <a:avLst/>
          </a:prstGeom>
          <a:noFill/>
          <a:ln>
            <a:noFill/>
          </a:ln>
        </p:spPr>
        <p:txBody>
          <a:bodyPr vert="horz" lIns="31425" tIns="31425" rIns="31425" bIns="3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onLocationChanged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(Location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tmpLoc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indent="38100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location =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tmpLoc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double latitude =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location.getLatitude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double longitude =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location.getLongitude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if((longitude &gt;= 62.45 &amp;&amp; longitude &lt;= 73.10) &amp;&amp; </a:t>
            </a:r>
          </a:p>
          <a:p>
            <a:pPr marL="381000" indent="36830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(latitude &gt;= 25.14 &amp;&amp; latitude &lt;= 37.88)) {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location.setLongitude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location.getLongitude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() + 9.252);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location.setLatitude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location.getLatitude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() + 5.173);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64285"/>
              <a:buFont typeface="Arial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	…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}                 </a:t>
            </a:r>
            <a:endParaRPr lang="en-US" sz="1100" dirty="0">
              <a:solidFill>
                <a:srgbClr val="98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rgbClr val="980000"/>
              </a:solidFill>
              <a:latin typeface="Consolas"/>
              <a:sym typeface="Consolas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980000"/>
                </a:solidFill>
                <a:latin typeface="Consolas"/>
                <a:sym typeface="Consolas"/>
              </a:rPr>
              <a:t>        </a:t>
            </a:r>
            <a:r>
              <a:rPr lang="en-US" sz="1200" dirty="0">
                <a:solidFill>
                  <a:srgbClr val="980000"/>
                </a:solidFill>
                <a:latin typeface="+mj-lt"/>
              </a:rPr>
              <a:t>One of several locations were GPS coordinates were modified.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980000"/>
                </a:solidFill>
                <a:latin typeface="+mj-lt"/>
                <a:sym typeface="Consolas"/>
              </a:rPr>
              <a:t>                   This corrupts </a:t>
            </a:r>
            <a:r>
              <a:rPr lang="en-US" sz="1200" dirty="0">
                <a:solidFill>
                  <a:srgbClr val="980000"/>
                </a:solidFill>
                <a:latin typeface="+mj-lt"/>
              </a:rPr>
              <a:t>GPS coordinates if user is in Afghanistan/Pakistan!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2123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234">
            <a:extLst>
              <a:ext uri="{FF2B5EF4-FFF2-40B4-BE49-F238E27FC236}">
                <a16:creationId xmlns:a16="http://schemas.microsoft.com/office/drawing/2014/main" id="{3EFDB35E-3889-4769-A8DB-85BDCE0F1344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234570" y="1322592"/>
            <a:ext cx="9613140" cy="5407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9575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Program Analysis, OODA, and YOU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631715"/>
            <a:ext cx="817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“Security is a process, not a product” – Bruce Schneier</a:t>
            </a:r>
          </a:p>
        </p:txBody>
      </p:sp>
      <p:pic>
        <p:nvPicPr>
          <p:cNvPr id="4" name="Picture 2" descr="http://www.instituteforsportcoaching.org/wp-content/uploads/2014/07/ooda-loop.png">
            <a:extLst>
              <a:ext uri="{FF2B5EF4-FFF2-40B4-BE49-F238E27FC236}">
                <a16:creationId xmlns:a16="http://schemas.microsoft.com/office/drawing/2014/main" id="{65499CAE-21D9-4870-AEDE-9CFA743D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02" y="3200399"/>
            <a:ext cx="2988663" cy="2976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77115-C51C-41D1-833D-2AB837956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7" y="3569790"/>
            <a:ext cx="5937465" cy="22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84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Program Analysis, OODA, and YOU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B51724-0A00-49AB-97EB-17E7C13454F7}"/>
              </a:ext>
            </a:extLst>
          </p:cNvPr>
          <p:cNvGrpSpPr/>
          <p:nvPr/>
        </p:nvGrpSpPr>
        <p:grpSpPr>
          <a:xfrm>
            <a:off x="300038" y="2379988"/>
            <a:ext cx="4093207" cy="4076635"/>
            <a:chOff x="4049396" y="2458545"/>
            <a:chExt cx="4093207" cy="4076635"/>
          </a:xfrm>
        </p:grpSpPr>
        <p:pic>
          <p:nvPicPr>
            <p:cNvPr id="12" name="Picture 2" descr="http://www.instituteforsportcoaching.org/wp-content/uploads/2014/07/ooda-loop.png">
              <a:extLst>
                <a:ext uri="{FF2B5EF4-FFF2-40B4-BE49-F238E27FC236}">
                  <a16:creationId xmlns:a16="http://schemas.microsoft.com/office/drawing/2014/main" id="{551DF543-4C0E-4C04-9696-9083C069F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396" y="2458545"/>
              <a:ext cx="4093207" cy="40766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www.instituteforsportcoaching.org/wp-content/uploads/2014/07/ooda-loop.png">
              <a:extLst>
                <a:ext uri="{FF2B5EF4-FFF2-40B4-BE49-F238E27FC236}">
                  <a16:creationId xmlns:a16="http://schemas.microsoft.com/office/drawing/2014/main" id="{D885A548-7118-4E5B-AC50-04E9388D5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147" y="3723663"/>
              <a:ext cx="973519" cy="9695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69743C-3DEB-4363-8319-21C3A94B5244}"/>
                </a:ext>
              </a:extLst>
            </p:cNvPr>
            <p:cNvSpPr txBox="1"/>
            <p:nvPr/>
          </p:nvSpPr>
          <p:spPr>
            <a:xfrm>
              <a:off x="5650622" y="4058451"/>
              <a:ext cx="523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0490AD-1AEF-465D-9BDA-A46A3623B0A5}"/>
                </a:ext>
              </a:extLst>
            </p:cNvPr>
            <p:cNvSpPr txBox="1"/>
            <p:nvPr/>
          </p:nvSpPr>
          <p:spPr>
            <a:xfrm>
              <a:off x="5968291" y="4624032"/>
              <a:ext cx="1136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Opponent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93D549A-8539-4124-BD09-1485C7ED7AD4}"/>
              </a:ext>
            </a:extLst>
          </p:cNvPr>
          <p:cNvSpPr txBox="1">
            <a:spLocks/>
          </p:cNvSpPr>
          <p:nvPr/>
        </p:nvSpPr>
        <p:spPr>
          <a:xfrm>
            <a:off x="4600328" y="4349226"/>
            <a:ext cx="4360792" cy="192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“...IA &gt; AI, that is, that intelligence amplifying systems can, at any given level of available systems technology, beat AI systems. That is, a machine and a mind can beat a mind-imitating machine working by itself.”              – Fred Brooks</a:t>
            </a:r>
          </a:p>
          <a:p>
            <a:endParaRPr lang="en-US" sz="2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ACF31D6-E78A-424A-BC15-EB2696D7F3B0}"/>
              </a:ext>
            </a:extLst>
          </p:cNvPr>
          <p:cNvSpPr txBox="1">
            <a:spLocks/>
          </p:cNvSpPr>
          <p:nvPr/>
        </p:nvSpPr>
        <p:spPr>
          <a:xfrm>
            <a:off x="4600328" y="2412427"/>
            <a:ext cx="5825766" cy="1830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Our opponent</a:t>
            </a:r>
          </a:p>
          <a:p>
            <a:pPr lvl="1"/>
            <a:r>
              <a:rPr lang="en-US" sz="1800" dirty="0"/>
              <a:t>Time</a:t>
            </a:r>
          </a:p>
          <a:p>
            <a:pPr lvl="1"/>
            <a:r>
              <a:rPr lang="en-US" sz="1800" dirty="0"/>
              <a:t>Evolution of malware</a:t>
            </a:r>
          </a:p>
        </p:txBody>
      </p:sp>
    </p:spTree>
    <p:extLst>
      <p:ext uri="{BB962C8B-B14F-4D97-AF65-F5344CB8AC3E}">
        <p14:creationId xmlns:p14="http://schemas.microsoft.com/office/powerpoint/2010/main" val="31505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661082" cy="753299"/>
          </a:xfrm>
        </p:spPr>
        <p:txBody>
          <a:bodyPr>
            <a:noAutofit/>
          </a:bodyPr>
          <a:lstStyle/>
          <a:p>
            <a:r>
              <a:rPr lang="en-US" sz="3600" dirty="0"/>
              <a:t>Positive Trend – Employ Human Reasoning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DARPA Programs on the verge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Computers and Humans Exploring Software Security (CHESS)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Explainable Artificial Intelligence (XAI)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 human’s do what humans are good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 machines do what machines are good 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 collaboration between the two</a:t>
            </a:r>
          </a:p>
        </p:txBody>
      </p:sp>
    </p:spTree>
    <p:extLst>
      <p:ext uri="{BB962C8B-B14F-4D97-AF65-F5344CB8AC3E}">
        <p14:creationId xmlns:p14="http://schemas.microsoft.com/office/powerpoint/2010/main" val="333680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Language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7" y="2447049"/>
            <a:ext cx="33136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Designed by Urban Müller in 1992 with the goal of implementing the smallest possible compiler.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Compiler can be implemented in less than 100 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Implements a Turing machine</a:t>
            </a:r>
          </a:p>
          <a:p>
            <a:endParaRPr lang="en-US" sz="1200" dirty="0">
              <a:hlinkClick r:id="rId3"/>
            </a:endParaRPr>
          </a:p>
          <a:p>
            <a:r>
              <a:rPr lang="en-US" sz="1200" dirty="0"/>
              <a:t>Reference: </a:t>
            </a:r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https://en.wikipedia.org/wiki/Brainfuck</a:t>
            </a:r>
            <a:r>
              <a:rPr lang="en-US" sz="1200" dirty="0"/>
              <a:t> 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57ADC0A-2A39-4857-9288-BC732AE75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5320057"/>
              </p:ext>
            </p:extLst>
          </p:nvPr>
        </p:nvGraphicFramePr>
        <p:xfrm>
          <a:off x="3698265" y="2447049"/>
          <a:ext cx="5145698" cy="3854070"/>
        </p:xfrm>
        <a:graphic>
          <a:graphicData uri="http://schemas.openxmlformats.org/drawingml/2006/table">
            <a:tbl>
              <a:tblPr/>
              <a:tblGrid>
                <a:gridCol w="752015">
                  <a:extLst>
                    <a:ext uri="{9D8B030D-6E8A-4147-A177-3AD203B41FA5}">
                      <a16:colId xmlns:a16="http://schemas.microsoft.com/office/drawing/2014/main" val="316065855"/>
                    </a:ext>
                  </a:extLst>
                </a:gridCol>
                <a:gridCol w="4393683">
                  <a:extLst>
                    <a:ext uri="{9D8B030D-6E8A-4147-A177-3AD203B41FA5}">
                      <a16:colId xmlns:a16="http://schemas.microsoft.com/office/drawing/2014/main" val="721256406"/>
                    </a:ext>
                  </a:extLst>
                </a:gridCol>
              </a:tblGrid>
              <a:tr h="23290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Character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Meaning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87454"/>
                  </a:ext>
                </a:extLst>
              </a:tr>
              <a:tr h="3719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&gt;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increment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 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data pointer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(to point </a:t>
                      </a:r>
                      <a:r>
                        <a:rPr lang="en-US" sz="1200" dirty="0">
                          <a:effectLst/>
                        </a:rPr>
                        <a:t>to the next cell to the right).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237396"/>
                  </a:ext>
                </a:extLst>
              </a:tr>
              <a:tr h="3719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&lt;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decrement the data pointer (to point to the next cell to the left).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04066"/>
                  </a:ext>
                </a:extLst>
              </a:tr>
              <a:tr h="3719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+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increment (increase by one) the byte at the data pointer.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252980"/>
                  </a:ext>
                </a:extLst>
              </a:tr>
              <a:tr h="3719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decrement (decrease by one) the byte at the data pointer.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919513"/>
                  </a:ext>
                </a:extLst>
              </a:tr>
              <a:tr h="23290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output the byte at the data pointer.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788806"/>
                  </a:ext>
                </a:extLst>
              </a:tr>
              <a:tr h="4126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,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accept one byte of input, storing its value in the byte at the data pointer.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894441"/>
                  </a:ext>
                </a:extLst>
              </a:tr>
              <a:tr h="77220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[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if the byte at the data pointer is zero, then instead of moving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the 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instruction pointer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forward to the next command, </a:t>
                      </a:r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jump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it 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effectLst/>
                        </a:rPr>
                        <a:t>forward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to the command after the 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effectLst/>
                        </a:rPr>
                        <a:t>matching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] command.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222165"/>
                  </a:ext>
                </a:extLst>
              </a:tr>
              <a:tr h="690742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]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if the byte at the data pointer is nonzero, then instead of moving the instruction pointer forward to the next command, jump it </a:t>
                      </a:r>
                      <a:r>
                        <a:rPr lang="en-US" sz="1200" i="1" dirty="0">
                          <a:effectLst/>
                        </a:rPr>
                        <a:t>back</a:t>
                      </a:r>
                      <a:r>
                        <a:rPr lang="en-US" sz="1200" dirty="0">
                          <a:effectLst/>
                        </a:rPr>
                        <a:t> to the command after the </a:t>
                      </a:r>
                      <a:r>
                        <a:rPr lang="en-US" sz="1200" i="1" dirty="0">
                          <a:effectLst/>
                        </a:rPr>
                        <a:t>matching</a:t>
                      </a:r>
                      <a:r>
                        <a:rPr lang="en-US" sz="1200" dirty="0">
                          <a:effectLst/>
                        </a:rPr>
                        <a:t> [ command.</a:t>
                      </a:r>
                    </a:p>
                  </a:txBody>
                  <a:tcPr marL="53134" marR="53134" marT="26567" marB="26567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630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325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AAC76A-D7A1-453C-B90E-C3B04553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" y="3022250"/>
            <a:ext cx="845637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Your job in security is not going away soon…</a:t>
            </a:r>
          </a:p>
        </p:txBody>
      </p:sp>
    </p:spTree>
    <p:extLst>
      <p:ext uri="{BB962C8B-B14F-4D97-AF65-F5344CB8AC3E}">
        <p14:creationId xmlns:p14="http://schemas.microsoft.com/office/powerpoint/2010/main" val="601886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AAC76A-D7A1-453C-B90E-C3B04553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90" y="3270967"/>
            <a:ext cx="845637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Your job in security is not going away soon…</a:t>
            </a:r>
            <a:br>
              <a:rPr lang="en-US" sz="3600" dirty="0"/>
            </a:br>
            <a:r>
              <a:rPr lang="en-US" sz="3600" dirty="0"/>
              <a:t>                                                           …probably.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9CA533-C044-4783-8CD2-949C7D9DFDB7}"/>
              </a:ext>
            </a:extLst>
          </p:cNvPr>
          <p:cNvSpPr txBox="1">
            <a:spLocks/>
          </p:cNvSpPr>
          <p:nvPr/>
        </p:nvSpPr>
        <p:spPr>
          <a:xfrm>
            <a:off x="380390" y="4311571"/>
            <a:ext cx="83832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/>
              <a:t>(but it is an exciting field)</a:t>
            </a:r>
          </a:p>
        </p:txBody>
      </p:sp>
    </p:spTree>
    <p:extLst>
      <p:ext uri="{BB962C8B-B14F-4D97-AF65-F5344CB8AC3E}">
        <p14:creationId xmlns:p14="http://schemas.microsoft.com/office/powerpoint/2010/main" val="239763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0D07E-3404-4108-8575-CAB231F8EA5B}"/>
              </a:ext>
            </a:extLst>
          </p:cNvPr>
          <p:cNvSpPr/>
          <p:nvPr/>
        </p:nvSpPr>
        <p:spPr>
          <a:xfrm>
            <a:off x="300038" y="2757545"/>
            <a:ext cx="68455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7F0055"/>
                </a:solidFill>
              </a:rPr>
              <a:t>#include </a:t>
            </a:r>
            <a:r>
              <a:rPr lang="en-US" sz="3200" dirty="0">
                <a:solidFill>
                  <a:srgbClr val="2A00FF"/>
                </a:solidFill>
              </a:rPr>
              <a:t>&lt;</a:t>
            </a:r>
            <a:r>
              <a:rPr lang="en-US" sz="3200" dirty="0" err="1">
                <a:solidFill>
                  <a:srgbClr val="3F3FBF"/>
                </a:solidFill>
              </a:rPr>
              <a:t>stdio.h</a:t>
            </a:r>
            <a:r>
              <a:rPr lang="en-US" sz="3200" dirty="0">
                <a:solidFill>
                  <a:srgbClr val="2A00FF"/>
                </a:solidFill>
              </a:rPr>
              <a:t>&gt;</a:t>
            </a:r>
            <a:r>
              <a:rPr lang="en-US" sz="3200" dirty="0">
                <a:solidFill>
                  <a:srgbClr val="7F0055"/>
                </a:solidFill>
              </a:rPr>
              <a:t> </a:t>
            </a:r>
          </a:p>
          <a:p>
            <a:r>
              <a:rPr lang="en-US" sz="3200" b="1" dirty="0" err="1">
                <a:solidFill>
                  <a:srgbClr val="7F0055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7F0055"/>
                </a:solidFill>
              </a:rPr>
              <a:t>main</a:t>
            </a:r>
            <a:r>
              <a:rPr lang="en-US" sz="3200" dirty="0"/>
              <a:t>(</a:t>
            </a:r>
            <a:r>
              <a:rPr lang="en-US" sz="3200" b="1" dirty="0" err="1">
                <a:solidFill>
                  <a:srgbClr val="7F0055"/>
                </a:solidFill>
              </a:rPr>
              <a:t>int</a:t>
            </a:r>
            <a:r>
              <a:rPr lang="en-US" sz="3200" dirty="0"/>
              <a:t> </a:t>
            </a:r>
            <a:r>
              <a:rPr lang="en-US" sz="3200" dirty="0" err="1"/>
              <a:t>argc</a:t>
            </a:r>
            <a:r>
              <a:rPr lang="en-US" sz="3200" dirty="0"/>
              <a:t>, </a:t>
            </a:r>
            <a:r>
              <a:rPr lang="en-US" sz="3200" b="1" dirty="0">
                <a:solidFill>
                  <a:srgbClr val="7F0055"/>
                </a:solidFill>
              </a:rPr>
              <a:t>char</a:t>
            </a:r>
            <a:r>
              <a:rPr lang="en-US" sz="3200" dirty="0"/>
              <a:t> *</a:t>
            </a:r>
            <a:r>
              <a:rPr lang="en-US" sz="3200" dirty="0" err="1"/>
              <a:t>argv</a:t>
            </a:r>
            <a:r>
              <a:rPr lang="en-US" sz="3200" dirty="0"/>
              <a:t>) {</a:t>
            </a:r>
          </a:p>
          <a:p>
            <a:r>
              <a:rPr lang="en-US" sz="3200" dirty="0"/>
              <a:t>    </a:t>
            </a:r>
            <a:r>
              <a:rPr lang="en-US" sz="3200" b="1" dirty="0">
                <a:solidFill>
                  <a:srgbClr val="7F0055"/>
                </a:solidFill>
              </a:rPr>
              <a:t>char</a:t>
            </a:r>
            <a:r>
              <a:rPr lang="en-US" sz="3200" dirty="0"/>
              <a:t> </a:t>
            </a:r>
            <a:r>
              <a:rPr lang="en-US" sz="3200" dirty="0" err="1"/>
              <a:t>buf</a:t>
            </a:r>
            <a:r>
              <a:rPr lang="en-US" sz="3200" dirty="0"/>
              <a:t>[64]; </a:t>
            </a:r>
          </a:p>
          <a:p>
            <a:r>
              <a:rPr lang="en-US" sz="3200" b="1" dirty="0">
                <a:solidFill>
                  <a:srgbClr val="7F0055"/>
                </a:solidFill>
              </a:rPr>
              <a:t>    </a:t>
            </a:r>
            <a:r>
              <a:rPr lang="en-US" sz="3200" b="1" dirty="0" err="1">
                <a:solidFill>
                  <a:srgbClr val="7F0055"/>
                </a:solidFill>
              </a:rPr>
              <a:t>strcpy</a:t>
            </a:r>
            <a:r>
              <a:rPr lang="en-US" sz="3200" dirty="0"/>
              <a:t>(</a:t>
            </a:r>
            <a:r>
              <a:rPr lang="en-US" sz="3200" dirty="0" err="1"/>
              <a:t>buf</a:t>
            </a:r>
            <a:r>
              <a:rPr lang="en-US" sz="3200" dirty="0"/>
              <a:t>, </a:t>
            </a:r>
            <a:r>
              <a:rPr lang="en-US" sz="3200" dirty="0" err="1"/>
              <a:t>argv</a:t>
            </a:r>
            <a:r>
              <a:rPr lang="en-US" sz="3200" dirty="0"/>
              <a:t>[1]); </a:t>
            </a:r>
          </a:p>
          <a:p>
            <a:r>
              <a:rPr lang="en-US" sz="3200" b="1" dirty="0">
                <a:solidFill>
                  <a:srgbClr val="7F0055"/>
                </a:solidFill>
              </a:rPr>
              <a:t>    return</a:t>
            </a:r>
            <a:r>
              <a:rPr lang="en-US" sz="3200" dirty="0"/>
              <a:t> 0; </a:t>
            </a:r>
          </a:p>
          <a:p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0323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0D07E-3404-4108-8575-CAB231F8EA5B}"/>
              </a:ext>
            </a:extLst>
          </p:cNvPr>
          <p:cNvSpPr/>
          <p:nvPr/>
        </p:nvSpPr>
        <p:spPr>
          <a:xfrm>
            <a:off x="270662" y="2333262"/>
            <a:ext cx="68455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F0055"/>
                </a:solidFill>
              </a:rPr>
              <a:t>#include </a:t>
            </a:r>
            <a:r>
              <a:rPr lang="en-US" sz="2400" dirty="0">
                <a:solidFill>
                  <a:srgbClr val="2A00FF"/>
                </a:solidFill>
              </a:rPr>
              <a:t>&lt;</a:t>
            </a:r>
            <a:r>
              <a:rPr lang="en-US" sz="2400" dirty="0" err="1">
                <a:solidFill>
                  <a:srgbClr val="3F3FBF"/>
                </a:solidFill>
              </a:rPr>
              <a:t>stdio.h</a:t>
            </a:r>
            <a:r>
              <a:rPr lang="en-US" sz="2400" dirty="0">
                <a:solidFill>
                  <a:srgbClr val="2A00FF"/>
                </a:solidFill>
              </a:rPr>
              <a:t>&gt;</a:t>
            </a:r>
            <a:r>
              <a:rPr lang="en-US" sz="2400" dirty="0">
                <a:solidFill>
                  <a:srgbClr val="7F0055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7F0055"/>
                </a:solidFill>
              </a:rPr>
              <a:t>int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F0055"/>
                </a:solidFill>
              </a:rPr>
              <a:t>main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7F0055"/>
                </a:solidFill>
              </a:rPr>
              <a:t>int</a:t>
            </a:r>
            <a:r>
              <a:rPr lang="en-US" sz="2400" dirty="0"/>
              <a:t> </a:t>
            </a:r>
            <a:r>
              <a:rPr lang="en-US" sz="2400" dirty="0" err="1"/>
              <a:t>argc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F0055"/>
                </a:solidFill>
              </a:rPr>
              <a:t>char</a:t>
            </a:r>
            <a:r>
              <a:rPr lang="en-US" sz="2400" dirty="0"/>
              <a:t> *</a:t>
            </a:r>
            <a:r>
              <a:rPr lang="en-US" sz="2400" dirty="0" err="1"/>
              <a:t>argv</a:t>
            </a:r>
            <a:r>
              <a:rPr lang="en-US" sz="2400" dirty="0"/>
              <a:t>) {</a:t>
            </a:r>
          </a:p>
          <a:p>
            <a:r>
              <a:rPr lang="en-US" sz="2400" dirty="0"/>
              <a:t>    </a:t>
            </a:r>
            <a:r>
              <a:rPr lang="en-US" sz="2400" b="1" dirty="0">
                <a:solidFill>
                  <a:srgbClr val="7F0055"/>
                </a:solidFill>
              </a:rPr>
              <a:t>char</a:t>
            </a:r>
            <a:r>
              <a:rPr lang="en-US" sz="2400" dirty="0"/>
              <a:t> </a:t>
            </a:r>
            <a:r>
              <a:rPr lang="en-US" sz="2400" dirty="0" err="1"/>
              <a:t>buf</a:t>
            </a:r>
            <a:r>
              <a:rPr lang="en-US" sz="2400" dirty="0"/>
              <a:t>[64]; </a:t>
            </a:r>
          </a:p>
          <a:p>
            <a:r>
              <a:rPr lang="en-US" sz="2400" dirty="0"/>
              <a:t>    a = </a:t>
            </a:r>
            <a:r>
              <a:rPr lang="en-US" sz="2400" dirty="0" err="1"/>
              <a:t>read_user_input</a:t>
            </a:r>
            <a:r>
              <a:rPr lang="en-US" sz="2400" dirty="0"/>
              <a:t>();</a:t>
            </a:r>
          </a:p>
          <a:p>
            <a:r>
              <a:rPr lang="en-US" sz="2400" dirty="0"/>
              <a:t>    b = </a:t>
            </a:r>
            <a:r>
              <a:rPr lang="en-US" sz="2400" dirty="0" err="1"/>
              <a:t>read_user_input</a:t>
            </a:r>
            <a:r>
              <a:rPr lang="en-US" sz="2400" dirty="0"/>
              <a:t>();</a:t>
            </a:r>
          </a:p>
          <a:p>
            <a:r>
              <a:rPr lang="en-US" sz="2400" dirty="0"/>
              <a:t>    …</a:t>
            </a:r>
          </a:p>
          <a:p>
            <a:r>
              <a:rPr lang="en-US" sz="2400" dirty="0"/>
              <a:t>    </a:t>
            </a:r>
            <a:r>
              <a:rPr lang="en-US" sz="2400" b="1" dirty="0">
                <a:solidFill>
                  <a:srgbClr val="7F0055"/>
                </a:solidFill>
              </a:rPr>
              <a:t>if</a:t>
            </a:r>
            <a:r>
              <a:rPr lang="en-US" sz="2400" dirty="0"/>
              <a:t>(a * b == c){</a:t>
            </a:r>
          </a:p>
          <a:p>
            <a:r>
              <a:rPr lang="en-US" sz="2400" b="1" dirty="0">
                <a:solidFill>
                  <a:srgbClr val="7F0055"/>
                </a:solidFill>
              </a:rPr>
              <a:t>      </a:t>
            </a:r>
            <a:r>
              <a:rPr lang="en-US" sz="2400" b="1" dirty="0" err="1">
                <a:solidFill>
                  <a:srgbClr val="7F0055"/>
                </a:solidFill>
              </a:rPr>
              <a:t>strcpy</a:t>
            </a:r>
            <a:r>
              <a:rPr lang="en-US" sz="2400" dirty="0"/>
              <a:t>(</a:t>
            </a:r>
            <a:r>
              <a:rPr lang="en-US" sz="2400" dirty="0" err="1"/>
              <a:t>buf</a:t>
            </a:r>
            <a:r>
              <a:rPr lang="en-US" sz="2400" dirty="0"/>
              <a:t>, </a:t>
            </a:r>
            <a:r>
              <a:rPr lang="en-US" sz="2400" dirty="0" err="1"/>
              <a:t>argv</a:t>
            </a:r>
            <a:r>
              <a:rPr lang="en-US" sz="2400" dirty="0"/>
              <a:t>[1]); </a:t>
            </a:r>
          </a:p>
          <a:p>
            <a:r>
              <a:rPr lang="en-US" sz="2400" dirty="0"/>
              <a:t>    }</a:t>
            </a:r>
          </a:p>
          <a:p>
            <a:r>
              <a:rPr lang="en-US" sz="2400" b="1" dirty="0">
                <a:solidFill>
                  <a:srgbClr val="7F0055"/>
                </a:solidFill>
              </a:rPr>
              <a:t>    return</a:t>
            </a:r>
            <a:r>
              <a:rPr lang="en-US" sz="2400" dirty="0"/>
              <a:t> 0; 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263B4-392D-4928-96C0-CA4F896DF258}"/>
              </a:ext>
            </a:extLst>
          </p:cNvPr>
          <p:cNvSpPr txBox="1"/>
          <p:nvPr/>
        </p:nvSpPr>
        <p:spPr>
          <a:xfrm>
            <a:off x="4831690" y="3353476"/>
            <a:ext cx="40416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What if </a:t>
            </a:r>
            <a:r>
              <a:rPr lang="en-US" sz="2400" i="1" dirty="0">
                <a:solidFill>
                  <a:srgbClr val="C00000"/>
                </a:solidFill>
              </a:rPr>
              <a:t>c </a:t>
            </a:r>
            <a:r>
              <a:rPr lang="en-US" sz="2400" dirty="0">
                <a:solidFill>
                  <a:srgbClr val="C00000"/>
                </a:solidFill>
              </a:rPr>
              <a:t>is the product of two large primes?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Then yes, but only if you know the prime factorization… </a:t>
            </a:r>
          </a:p>
        </p:txBody>
      </p:sp>
    </p:spTree>
    <p:extLst>
      <p:ext uri="{BB962C8B-B14F-4D97-AF65-F5344CB8AC3E}">
        <p14:creationId xmlns:p14="http://schemas.microsoft.com/office/powerpoint/2010/main" val="697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CF118-1928-40AE-AC5E-AC6043526A1F}"/>
              </a:ext>
            </a:extLst>
          </p:cNvPr>
          <p:cNvSpPr/>
          <p:nvPr/>
        </p:nvSpPr>
        <p:spPr>
          <a:xfrm>
            <a:off x="300038" y="2454123"/>
            <a:ext cx="8379267" cy="38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C7A00"/>
                </a:solidFill>
              </a:rPr>
              <a:t>#define BUFFERSIZE 200</a:t>
            </a:r>
            <a:r>
              <a:rPr lang="en-US" dirty="0"/>
              <a:t> </a:t>
            </a:r>
          </a:p>
          <a:p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copy_it</a:t>
            </a:r>
            <a:r>
              <a:rPr lang="en-US" dirty="0"/>
              <a:t> (</a:t>
            </a:r>
            <a:r>
              <a:rPr lang="en-US" b="1" dirty="0">
                <a:solidFill>
                  <a:srgbClr val="B00040"/>
                </a:solidFill>
              </a:rPr>
              <a:t>char</a:t>
            </a:r>
            <a:r>
              <a:rPr lang="en-US" b="1" dirty="0">
                <a:solidFill>
                  <a:srgbClr val="666666"/>
                </a:solidFill>
              </a:rPr>
              <a:t>*</a:t>
            </a:r>
            <a:r>
              <a:rPr lang="en-US" dirty="0"/>
              <a:t> input ,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length){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char</a:t>
            </a:r>
            <a:r>
              <a:rPr lang="en-US" dirty="0"/>
              <a:t> c, </a:t>
            </a:r>
            <a:r>
              <a:rPr lang="en-US" dirty="0" err="1"/>
              <a:t>localbuf</a:t>
            </a:r>
            <a:r>
              <a:rPr lang="en-US" dirty="0"/>
              <a:t>[BUFFERSIZE];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upperlimit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BUFFERSIZE 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10</a:t>
            </a:r>
            <a:r>
              <a:rPr lang="en-US" dirty="0"/>
              <a:t>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FALSE;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input_index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;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while</a:t>
            </a:r>
            <a:r>
              <a:rPr lang="en-US" dirty="0"/>
              <a:t> (</a:t>
            </a:r>
            <a:r>
              <a:rPr lang="en-US" dirty="0" err="1"/>
              <a:t>input_index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&lt;</a:t>
            </a:r>
            <a:r>
              <a:rPr lang="en-US" dirty="0"/>
              <a:t> length){ c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input[</a:t>
            </a:r>
            <a:r>
              <a:rPr lang="en-US" dirty="0" err="1"/>
              <a:t>input_index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];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'&lt;'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quotation)){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true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--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'&gt;'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(quotation)){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false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'('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 err="1"/>
              <a:t>roundquote</a:t>
            </a:r>
            <a:r>
              <a:rPr lang="en-US" dirty="0"/>
              <a:t>)){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true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')'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 err="1"/>
              <a:t>roundquote</a:t>
            </a:r>
            <a:r>
              <a:rPr lang="en-US" dirty="0"/>
              <a:t>)){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false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i="1" dirty="0">
                <a:solidFill>
                  <a:srgbClr val="408080"/>
                </a:solidFill>
              </a:rPr>
              <a:t>        // if there is sufficient space in the buffer, write the character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output_index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&lt;</a:t>
            </a:r>
            <a:r>
              <a:rPr lang="en-US" dirty="0"/>
              <a:t> </a:t>
            </a:r>
            <a:r>
              <a:rPr lang="en-US" dirty="0" err="1"/>
              <a:t>upperlimit</a:t>
            </a:r>
            <a:r>
              <a:rPr lang="en-US" dirty="0"/>
              <a:t>){ </a:t>
            </a:r>
            <a:r>
              <a:rPr lang="en-US" b="1" dirty="0" err="1"/>
              <a:t>localbuf</a:t>
            </a:r>
            <a:r>
              <a:rPr lang="en-US" b="1" dirty="0"/>
              <a:t>[</a:t>
            </a:r>
            <a:r>
              <a:rPr lang="en-US" b="1" dirty="0" err="1"/>
              <a:t>output_index</a:t>
            </a:r>
            <a:r>
              <a:rPr lang="en-US" b="1" dirty="0"/>
              <a:t>] </a:t>
            </a:r>
            <a:r>
              <a:rPr lang="en-US" b="1" dirty="0">
                <a:solidFill>
                  <a:srgbClr val="666666"/>
                </a:solidFill>
              </a:rPr>
              <a:t>=</a:t>
            </a:r>
            <a:r>
              <a:rPr lang="en-US" b="1" dirty="0"/>
              <a:t> c;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roundquote</a:t>
            </a:r>
            <a:r>
              <a:rPr lang="en-US" dirty="0"/>
              <a:t>){ </a:t>
            </a:r>
            <a:r>
              <a:rPr lang="en-US" dirty="0" err="1"/>
              <a:t>localbuf</a:t>
            </a:r>
            <a:r>
              <a:rPr lang="en-US" dirty="0"/>
              <a:t>[</a:t>
            </a:r>
            <a:r>
              <a:rPr lang="en-US" dirty="0" err="1"/>
              <a:t>output_index</a:t>
            </a:r>
            <a:r>
              <a:rPr lang="en-US" dirty="0"/>
              <a:t>]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')'</a:t>
            </a:r>
            <a:r>
              <a:rPr lang="en-US" dirty="0"/>
              <a:t>;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(quotation){ </a:t>
            </a:r>
            <a:r>
              <a:rPr lang="en-US" dirty="0" err="1"/>
              <a:t>localbuf</a:t>
            </a:r>
            <a:r>
              <a:rPr lang="en-US" dirty="0"/>
              <a:t>[</a:t>
            </a:r>
            <a:r>
              <a:rPr lang="en-US" dirty="0" err="1"/>
              <a:t>output_index</a:t>
            </a:r>
            <a:r>
              <a:rPr lang="en-US" dirty="0"/>
              <a:t>]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'&gt;'</a:t>
            </a:r>
            <a:r>
              <a:rPr lang="en-US" dirty="0"/>
              <a:t>;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/>
              <a:t>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7057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CF118-1928-40AE-AC5E-AC6043526A1F}"/>
              </a:ext>
            </a:extLst>
          </p:cNvPr>
          <p:cNvSpPr/>
          <p:nvPr/>
        </p:nvSpPr>
        <p:spPr>
          <a:xfrm>
            <a:off x="300038" y="2454123"/>
            <a:ext cx="8379267" cy="38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C7A00"/>
                </a:solidFill>
              </a:rPr>
              <a:t>#define BUFFERSIZE 200</a:t>
            </a:r>
            <a:r>
              <a:rPr lang="en-US" dirty="0"/>
              <a:t> </a:t>
            </a:r>
          </a:p>
          <a:p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copy_it</a:t>
            </a:r>
            <a:r>
              <a:rPr lang="en-US" dirty="0"/>
              <a:t> (</a:t>
            </a:r>
            <a:r>
              <a:rPr lang="en-US" b="1" dirty="0">
                <a:solidFill>
                  <a:srgbClr val="B00040"/>
                </a:solidFill>
              </a:rPr>
              <a:t>char</a:t>
            </a:r>
            <a:r>
              <a:rPr lang="en-US" b="1" dirty="0">
                <a:solidFill>
                  <a:srgbClr val="666666"/>
                </a:solidFill>
              </a:rPr>
              <a:t>*</a:t>
            </a:r>
            <a:r>
              <a:rPr lang="en-US" dirty="0"/>
              <a:t> input ,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length){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char</a:t>
            </a:r>
            <a:r>
              <a:rPr lang="en-US" dirty="0"/>
              <a:t> c, </a:t>
            </a:r>
            <a:r>
              <a:rPr lang="en-US" dirty="0" err="1"/>
              <a:t>localbuf</a:t>
            </a:r>
            <a:r>
              <a:rPr lang="en-US" dirty="0"/>
              <a:t>[BUFFERSIZE];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upperlimit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BUFFERSIZE </a:t>
            </a:r>
            <a:r>
              <a:rPr lang="en-US" dirty="0">
                <a:solidFill>
                  <a:srgbClr val="666666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10</a:t>
            </a:r>
            <a:r>
              <a:rPr lang="en-US" dirty="0"/>
              <a:t>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FALSE; </a:t>
            </a:r>
          </a:p>
          <a:p>
            <a:r>
              <a:rPr lang="en-US" dirty="0">
                <a:solidFill>
                  <a:srgbClr val="B00040"/>
                </a:solidFill>
              </a:rPr>
              <a:t>    </a:t>
            </a:r>
            <a:r>
              <a:rPr lang="en-US" b="1" dirty="0">
                <a:solidFill>
                  <a:srgbClr val="B00040"/>
                </a:solidFill>
              </a:rPr>
              <a:t>unsigned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B00040"/>
                </a:solidFill>
              </a:rPr>
              <a:t>int</a:t>
            </a:r>
            <a:r>
              <a:rPr lang="en-US" dirty="0"/>
              <a:t> </a:t>
            </a:r>
            <a:r>
              <a:rPr lang="en-US" dirty="0" err="1"/>
              <a:t>input_index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;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while</a:t>
            </a:r>
            <a:r>
              <a:rPr lang="en-US" dirty="0"/>
              <a:t> (</a:t>
            </a:r>
            <a:r>
              <a:rPr lang="en-US" dirty="0" err="1"/>
              <a:t>input_index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&lt;</a:t>
            </a:r>
            <a:r>
              <a:rPr lang="en-US" dirty="0"/>
              <a:t> length){ c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input[</a:t>
            </a:r>
            <a:r>
              <a:rPr lang="en-US" dirty="0" err="1"/>
              <a:t>input_index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];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'&lt;'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quotation)){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true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--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'&gt;'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(quotation)){ quotation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false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'('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 err="1"/>
              <a:t>roundquote</a:t>
            </a:r>
            <a:r>
              <a:rPr lang="en-US" dirty="0"/>
              <a:t>)){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true</a:t>
            </a:r>
            <a:r>
              <a:rPr lang="en-US" dirty="0"/>
              <a:t>; ; </a:t>
            </a:r>
            <a:r>
              <a:rPr lang="en-US" b="1" i="1" dirty="0">
                <a:solidFill>
                  <a:srgbClr val="C00000"/>
                </a:solidFill>
              </a:rPr>
              <a:t>/* (missing) </a:t>
            </a:r>
            <a:r>
              <a:rPr lang="en-US" b="1" i="1" dirty="0" err="1">
                <a:solidFill>
                  <a:srgbClr val="C00000"/>
                </a:solidFill>
              </a:rPr>
              <a:t>upperlimit</a:t>
            </a:r>
            <a:r>
              <a:rPr lang="en-US" b="1" i="1" dirty="0">
                <a:solidFill>
                  <a:srgbClr val="C00000"/>
                </a:solidFill>
              </a:rPr>
              <a:t>--; */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}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((c </a:t>
            </a:r>
            <a:r>
              <a:rPr lang="en-US" dirty="0">
                <a:solidFill>
                  <a:srgbClr val="666666"/>
                </a:solidFill>
              </a:rPr>
              <a:t>==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')'</a:t>
            </a:r>
            <a:r>
              <a:rPr lang="en-US" dirty="0"/>
              <a:t>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>
                <a:solidFill>
                  <a:srgbClr val="666666"/>
                </a:solidFill>
              </a:rPr>
              <a:t>!</a:t>
            </a:r>
            <a:r>
              <a:rPr lang="en-US" dirty="0"/>
              <a:t>quotation) </a:t>
            </a:r>
            <a:r>
              <a:rPr lang="en-US" dirty="0">
                <a:solidFill>
                  <a:srgbClr val="666666"/>
                </a:solidFill>
              </a:rPr>
              <a:t>&amp;&amp;</a:t>
            </a:r>
            <a:r>
              <a:rPr lang="en-US" dirty="0"/>
              <a:t> (</a:t>
            </a:r>
            <a:r>
              <a:rPr lang="en-US" dirty="0" err="1"/>
              <a:t>roundquote</a:t>
            </a:r>
            <a:r>
              <a:rPr lang="en-US" dirty="0"/>
              <a:t>)){ </a:t>
            </a:r>
            <a:r>
              <a:rPr lang="en-US" dirty="0" err="1"/>
              <a:t>roundquote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false</a:t>
            </a:r>
            <a:r>
              <a:rPr lang="en-US" dirty="0"/>
              <a:t>; </a:t>
            </a:r>
            <a:r>
              <a:rPr lang="en-US" dirty="0" err="1"/>
              <a:t>upperlimit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i="1" dirty="0">
                <a:solidFill>
                  <a:srgbClr val="408080"/>
                </a:solidFill>
              </a:rPr>
              <a:t>        // if there is sufficient space in the buffer, write the character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00"/>
                </a:solidFill>
              </a:rPr>
              <a:t>    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output_index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&lt;</a:t>
            </a:r>
            <a:r>
              <a:rPr lang="en-US" dirty="0"/>
              <a:t> </a:t>
            </a:r>
            <a:r>
              <a:rPr lang="en-US" dirty="0" err="1"/>
              <a:t>upperlimit</a:t>
            </a:r>
            <a:r>
              <a:rPr lang="en-US" dirty="0"/>
              <a:t>){ </a:t>
            </a:r>
            <a:r>
              <a:rPr lang="en-US" b="1" dirty="0" err="1"/>
              <a:t>localbuf</a:t>
            </a:r>
            <a:r>
              <a:rPr lang="en-US" b="1" dirty="0"/>
              <a:t>[</a:t>
            </a:r>
            <a:r>
              <a:rPr lang="en-US" b="1" dirty="0" err="1"/>
              <a:t>output_index</a:t>
            </a:r>
            <a:r>
              <a:rPr lang="en-US" b="1" dirty="0"/>
              <a:t>] </a:t>
            </a:r>
            <a:r>
              <a:rPr lang="en-US" b="1" dirty="0">
                <a:solidFill>
                  <a:srgbClr val="666666"/>
                </a:solidFill>
              </a:rPr>
              <a:t>=</a:t>
            </a:r>
            <a:r>
              <a:rPr lang="en-US" b="1" dirty="0"/>
              <a:t> c;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</a:t>
            </a:r>
          </a:p>
          <a:p>
            <a:r>
              <a:rPr lang="en-US" dirty="0"/>
              <a:t>   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</a:t>
            </a:r>
            <a:r>
              <a:rPr lang="en-US" dirty="0" err="1"/>
              <a:t>roundquote</a:t>
            </a:r>
            <a:r>
              <a:rPr lang="en-US" dirty="0"/>
              <a:t>){ </a:t>
            </a:r>
            <a:r>
              <a:rPr lang="en-US" dirty="0" err="1"/>
              <a:t>localbuf</a:t>
            </a:r>
            <a:r>
              <a:rPr lang="en-US" dirty="0"/>
              <a:t>[</a:t>
            </a:r>
            <a:r>
              <a:rPr lang="en-US" dirty="0" err="1"/>
              <a:t>output_index</a:t>
            </a:r>
            <a:r>
              <a:rPr lang="en-US" dirty="0"/>
              <a:t>]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')'</a:t>
            </a:r>
            <a:r>
              <a:rPr lang="en-US" dirty="0"/>
              <a:t>;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if</a:t>
            </a:r>
            <a:r>
              <a:rPr lang="en-US" dirty="0"/>
              <a:t>(quotation){ </a:t>
            </a:r>
            <a:r>
              <a:rPr lang="en-US" dirty="0" err="1"/>
              <a:t>localbuf</a:t>
            </a:r>
            <a:r>
              <a:rPr lang="en-US" dirty="0"/>
              <a:t>[</a:t>
            </a:r>
            <a:r>
              <a:rPr lang="en-US" dirty="0" err="1"/>
              <a:t>output_index</a:t>
            </a:r>
            <a:r>
              <a:rPr lang="en-US" dirty="0"/>
              <a:t>]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BA2121"/>
                </a:solidFill>
              </a:rPr>
              <a:t>'&gt;'</a:t>
            </a:r>
            <a:r>
              <a:rPr lang="en-US" dirty="0"/>
              <a:t>; </a:t>
            </a:r>
            <a:r>
              <a:rPr lang="en-US" dirty="0" err="1"/>
              <a:t>output_index</a:t>
            </a:r>
            <a:r>
              <a:rPr lang="en-US" dirty="0">
                <a:solidFill>
                  <a:srgbClr val="666666"/>
                </a:solidFill>
              </a:rPr>
              <a:t>++</a:t>
            </a:r>
            <a:r>
              <a:rPr lang="en-US" dirty="0"/>
              <a:t>; } </a:t>
            </a:r>
          </a:p>
          <a:p>
            <a:r>
              <a:rPr lang="en-US" dirty="0">
                <a:solidFill>
                  <a:srgbClr val="008000"/>
                </a:solidFill>
              </a:rPr>
              <a:t>    </a:t>
            </a:r>
            <a:r>
              <a:rPr lang="en-US" b="1" dirty="0">
                <a:solidFill>
                  <a:srgbClr val="008000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output_index</a:t>
            </a:r>
            <a:r>
              <a:rPr lang="en-US" dirty="0"/>
              <a:t>;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5247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9543A9-8542-4572-B7E0-6F958E88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00150"/>
            <a:ext cx="9070848" cy="39008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236B-CC2D-4F20-BC4C-329E34B944B9}"/>
              </a:ext>
            </a:extLst>
          </p:cNvPr>
          <p:cNvSpPr/>
          <p:nvPr/>
        </p:nvSpPr>
        <p:spPr>
          <a:xfrm>
            <a:off x="73151" y="5164891"/>
            <a:ext cx="884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input </a:t>
            </a:r>
            <a:r>
              <a:rPr lang="mr-IN" sz="2400" dirty="0"/>
              <a:t>= "</a:t>
            </a:r>
            <a:r>
              <a:rPr lang="mr-IN" sz="2400" dirty="0" err="1"/>
              <a:t>Name</a:t>
            </a:r>
            <a:r>
              <a:rPr lang="mr-IN" sz="2400" dirty="0"/>
              <a:t> </a:t>
            </a:r>
            <a:r>
              <a:rPr lang="mr-IN" sz="2400" dirty="0" err="1"/>
              <a:t>Lastname</a:t>
            </a:r>
            <a:r>
              <a:rPr lang="mr-IN" sz="2400" dirty="0"/>
              <a:t> &lt; </a:t>
            </a:r>
            <a:r>
              <a:rPr lang="mr-IN" sz="2400" dirty="0" err="1"/>
              <a:t>name@mail.org</a:t>
            </a:r>
            <a:r>
              <a:rPr lang="mr-IN" sz="2400" dirty="0"/>
              <a:t> &gt; ()()()()()()()()()()()()()()()()()()()()()()()()()()()()()()()()()()()()()()()()()()()()()()()()()()()()()()()()()()()()()()()()()()()()()()()()()()()()()()()()()()()()()"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6AAC8-0AEF-4738-B95C-C9F7469ADD00}"/>
              </a:ext>
            </a:extLst>
          </p:cNvPr>
          <p:cNvSpPr/>
          <p:nvPr/>
        </p:nvSpPr>
        <p:spPr>
          <a:xfrm>
            <a:off x="3282969" y="6411385"/>
            <a:ext cx="5636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Cracking </a:t>
            </a:r>
            <a:r>
              <a:rPr lang="en-US" sz="1200" dirty="0" err="1"/>
              <a:t>Sendmail</a:t>
            </a:r>
            <a:r>
              <a:rPr lang="en-US" sz="1200" dirty="0"/>
              <a:t> </a:t>
            </a:r>
            <a:r>
              <a:rPr lang="en-US" sz="1200" dirty="0" err="1"/>
              <a:t>crackaddr</a:t>
            </a:r>
            <a:r>
              <a:rPr lang="en-US" sz="1200" dirty="0"/>
              <a:t> Still a challenge for automated program analysis? </a:t>
            </a:r>
          </a:p>
        </p:txBody>
      </p:sp>
    </p:spTree>
    <p:extLst>
      <p:ext uri="{BB962C8B-B14F-4D97-AF65-F5344CB8AC3E}">
        <p14:creationId xmlns:p14="http://schemas.microsoft.com/office/powerpoint/2010/main" val="2672914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A8BB3-4C76-482D-83FE-16C2FA326F67}"/>
              </a:ext>
            </a:extLst>
          </p:cNvPr>
          <p:cNvSpPr/>
          <p:nvPr/>
        </p:nvSpPr>
        <p:spPr>
          <a:xfrm>
            <a:off x="491374" y="2688334"/>
            <a:ext cx="44928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800" b="1" dirty="0">
                <a:solidFill>
                  <a:srgbClr val="B00040"/>
                </a:solidFill>
              </a:rPr>
              <a:t>int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0000FF"/>
                </a:solidFill>
              </a:rPr>
              <a:t>main</a:t>
            </a:r>
            <a:r>
              <a:rPr lang="mr-IN" sz="1800" dirty="0"/>
              <a:t>(</a:t>
            </a:r>
            <a:r>
              <a:rPr lang="mr-IN" sz="1800" b="1" dirty="0">
                <a:solidFill>
                  <a:srgbClr val="B00040"/>
                </a:solidFill>
              </a:rPr>
              <a:t>int</a:t>
            </a:r>
            <a:r>
              <a:rPr lang="mr-IN" sz="1800" dirty="0"/>
              <a:t> argc, </a:t>
            </a:r>
            <a:r>
              <a:rPr lang="mr-IN" sz="1800" b="1" dirty="0">
                <a:solidFill>
                  <a:srgbClr val="B00040"/>
                </a:solidFill>
              </a:rPr>
              <a:t>char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*</a:t>
            </a:r>
            <a:r>
              <a:rPr lang="mr-IN" sz="1800" dirty="0"/>
              <a:t>argv</a:t>
            </a:r>
            <a:r>
              <a:rPr lang="en-US" sz="1800" dirty="0"/>
              <a:t>[]</a:t>
            </a:r>
            <a:r>
              <a:rPr lang="mr-IN" sz="1800" dirty="0"/>
              <a:t>) { 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x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strto</a:t>
            </a:r>
            <a:r>
              <a:rPr lang="en-US" sz="1800" dirty="0"/>
              <a:t>l</a:t>
            </a:r>
            <a:r>
              <a:rPr lang="mr-IN" sz="1800" dirty="0"/>
              <a:t>l(argv[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mr-IN" sz="1800" dirty="0"/>
              <a:t>], </a:t>
            </a:r>
            <a:r>
              <a:rPr lang="en-US" sz="1800" dirty="0">
                <a:solidFill>
                  <a:srgbClr val="0000FF"/>
                </a:solidFill>
              </a:rPr>
              <a:t>NULL</a:t>
            </a:r>
            <a:r>
              <a:rPr lang="mr-IN" sz="1800" dirty="0"/>
              <a:t>, </a:t>
            </a:r>
            <a:r>
              <a:rPr lang="mr-IN" sz="1800" dirty="0">
                <a:solidFill>
                  <a:srgbClr val="666666"/>
                </a:solidFill>
              </a:rPr>
              <a:t>10</a:t>
            </a:r>
            <a:r>
              <a:rPr lang="mr-IN" sz="1800" dirty="0"/>
              <a:t>); 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mr-IN" sz="1800" b="1" dirty="0" err="1">
                <a:solidFill>
                  <a:srgbClr val="B00040"/>
                </a:solidFill>
              </a:rPr>
              <a:t>char</a:t>
            </a:r>
            <a:r>
              <a:rPr lang="mr-IN" sz="1800" dirty="0"/>
              <a:t> </a:t>
            </a:r>
            <a:r>
              <a:rPr lang="mr-IN" sz="1800" dirty="0" err="1"/>
              <a:t>buf</a:t>
            </a:r>
            <a:r>
              <a:rPr lang="mr-IN" sz="1800" dirty="0"/>
              <a:t>[</a:t>
            </a:r>
            <a:r>
              <a:rPr lang="mr-IN" sz="1800" dirty="0">
                <a:solidFill>
                  <a:srgbClr val="666666"/>
                </a:solidFill>
              </a:rPr>
              <a:t>64</a:t>
            </a:r>
            <a:r>
              <a:rPr lang="mr-IN" sz="1800" dirty="0"/>
              <a:t>]</a:t>
            </a:r>
            <a:r>
              <a:rPr lang="en-US" sz="1800" dirty="0"/>
              <a:t>;</a:t>
            </a:r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 err="1">
                <a:solidFill>
                  <a:srgbClr val="008000"/>
                </a:solidFill>
              </a:rPr>
              <a:t>if</a:t>
            </a:r>
            <a:r>
              <a:rPr lang="mr-IN" sz="1800" dirty="0"/>
              <a:t> (</a:t>
            </a:r>
            <a:r>
              <a:rPr lang="mr-IN" sz="1800" dirty="0" err="1"/>
              <a:t>x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&lt;=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||</a:t>
            </a:r>
            <a:r>
              <a:rPr lang="mr-IN" sz="1800" dirty="0"/>
              <a:t> (</a:t>
            </a:r>
            <a:r>
              <a:rPr lang="mr-IN" sz="1800" dirty="0" err="1"/>
              <a:t>x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666666"/>
                </a:solidFill>
              </a:rPr>
              <a:t>&amp;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666666"/>
                </a:solidFill>
              </a:rPr>
              <a:t>1</a:t>
            </a:r>
            <a:r>
              <a:rPr lang="mr-IN" sz="1800" dirty="0"/>
              <a:t>) </a:t>
            </a:r>
            <a:r>
              <a:rPr lang="mr-IN" sz="1800" dirty="0">
                <a:solidFill>
                  <a:srgbClr val="666666"/>
                </a:solidFill>
              </a:rPr>
              <a:t>!=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 err="1">
                <a:solidFill>
                  <a:srgbClr val="008000"/>
                </a:solidFill>
              </a:rPr>
              <a:t>return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</a:p>
          <a:p>
            <a:r>
              <a:rPr lang="en-US" sz="1800" b="1" dirty="0">
                <a:solidFill>
                  <a:srgbClr val="B00040"/>
                </a:solidFill>
              </a:rPr>
              <a:t>    int64_t</a:t>
            </a:r>
            <a:r>
              <a:rPr lang="mr-IN" sz="1800" dirty="0"/>
              <a:t> </a:t>
            </a:r>
            <a:r>
              <a:rPr lang="en-US" sz="1800" dirty="0"/>
              <a:t>i;</a:t>
            </a:r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 err="1">
                <a:solidFill>
                  <a:srgbClr val="008000"/>
                </a:solidFill>
              </a:rPr>
              <a:t>for</a:t>
            </a:r>
            <a:r>
              <a:rPr lang="mr-IN" sz="1800" dirty="0"/>
              <a:t> (</a:t>
            </a:r>
            <a:r>
              <a:rPr lang="mr-IN" sz="1800" dirty="0" err="1"/>
              <a:t>i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</a:t>
            </a:r>
            <a:r>
              <a:rPr lang="mr-IN" sz="1800" dirty="0" err="1"/>
              <a:t>x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dirty="0" err="1"/>
              <a:t>i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&gt;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; </a:t>
            </a:r>
            <a:r>
              <a:rPr lang="mr-IN" sz="1800" dirty="0" err="1"/>
              <a:t>i</a:t>
            </a:r>
            <a:r>
              <a:rPr lang="mr-IN" sz="1800" dirty="0">
                <a:solidFill>
                  <a:srgbClr val="666666"/>
                </a:solidFill>
              </a:rPr>
              <a:t>--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 err="1">
                <a:solidFill>
                  <a:srgbClr val="008000"/>
                </a:solidFill>
              </a:rPr>
              <a:t>if</a:t>
            </a:r>
            <a:r>
              <a:rPr lang="mr-IN" sz="1800" dirty="0"/>
              <a:t> (</a:t>
            </a:r>
            <a:r>
              <a:rPr lang="mr-IN" sz="1800" dirty="0" err="1"/>
              <a:t>foo</a:t>
            </a:r>
            <a:r>
              <a:rPr lang="mr-IN" sz="1800" dirty="0"/>
              <a:t>(</a:t>
            </a:r>
            <a:r>
              <a:rPr lang="mr-IN" sz="1800" dirty="0" err="1"/>
              <a:t>i</a:t>
            </a:r>
            <a:r>
              <a:rPr lang="mr-IN" sz="1800" dirty="0"/>
              <a:t>) </a:t>
            </a:r>
            <a:r>
              <a:rPr lang="mr-IN" sz="1800" dirty="0">
                <a:solidFill>
                  <a:srgbClr val="666666"/>
                </a:solidFill>
              </a:rPr>
              <a:t>&amp;&amp;</a:t>
            </a:r>
            <a:r>
              <a:rPr lang="mr-IN" sz="1800" dirty="0"/>
              <a:t> </a:t>
            </a:r>
            <a:r>
              <a:rPr lang="mr-IN" sz="1800" dirty="0" err="1"/>
              <a:t>foo</a:t>
            </a:r>
            <a:r>
              <a:rPr lang="mr-IN" sz="1800" dirty="0"/>
              <a:t>(</a:t>
            </a:r>
            <a:r>
              <a:rPr lang="mr-IN" sz="1800" dirty="0" err="1"/>
              <a:t>x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-</a:t>
            </a:r>
            <a:r>
              <a:rPr lang="mr-IN" sz="1800" dirty="0"/>
              <a:t> </a:t>
            </a:r>
            <a:r>
              <a:rPr lang="mr-IN" sz="1800" dirty="0" err="1"/>
              <a:t>i</a:t>
            </a:r>
            <a:r>
              <a:rPr lang="mr-IN" sz="1800" dirty="0"/>
              <a:t>))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</a:t>
            </a:r>
            <a:r>
              <a:rPr lang="mr-IN" sz="1800" b="1" dirty="0" err="1">
                <a:solidFill>
                  <a:srgbClr val="008000"/>
                </a:solidFill>
              </a:rPr>
              <a:t>return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</a:p>
          <a:p>
            <a:r>
              <a:rPr lang="en-US" sz="1800" dirty="0"/>
              <a:t>    </a:t>
            </a:r>
            <a:r>
              <a:rPr lang="mr-IN" sz="1800" dirty="0" err="1"/>
              <a:t>strcpy</a:t>
            </a:r>
            <a:r>
              <a:rPr lang="mr-IN" sz="1800" dirty="0"/>
              <a:t>(</a:t>
            </a:r>
            <a:r>
              <a:rPr lang="mr-IN" sz="1800" dirty="0" err="1"/>
              <a:t>buf</a:t>
            </a:r>
            <a:r>
              <a:rPr lang="mr-IN" sz="1800" dirty="0"/>
              <a:t>, </a:t>
            </a:r>
            <a:r>
              <a:rPr lang="mr-IN" sz="1800" dirty="0" err="1"/>
              <a:t>argv</a:t>
            </a:r>
            <a:r>
              <a:rPr lang="mr-IN" sz="1800" dirty="0"/>
              <a:t>[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])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i="1" dirty="0">
                <a:solidFill>
                  <a:srgbClr val="408080"/>
                </a:solidFill>
              </a:rPr>
              <a:t>// </a:t>
            </a:r>
            <a:r>
              <a:rPr lang="mr-IN" sz="1800" i="1" dirty="0" err="1">
                <a:solidFill>
                  <a:srgbClr val="408080"/>
                </a:solidFill>
              </a:rPr>
              <a:t>reachable</a:t>
            </a:r>
            <a:r>
              <a:rPr lang="mr-IN" sz="1800" i="1" dirty="0">
                <a:solidFill>
                  <a:srgbClr val="408080"/>
                </a:solidFill>
              </a:rPr>
              <a:t>?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mr-IN" sz="1800" dirty="0"/>
              <a:t>} 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C81F5-3B8B-41A1-8287-6620863127B3}"/>
              </a:ext>
            </a:extLst>
          </p:cNvPr>
          <p:cNvSpPr/>
          <p:nvPr/>
        </p:nvSpPr>
        <p:spPr>
          <a:xfrm>
            <a:off x="5180319" y="2685934"/>
            <a:ext cx="3693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800" b="1" dirty="0" err="1">
                <a:solidFill>
                  <a:srgbClr val="B00040"/>
                </a:solidFill>
              </a:rPr>
              <a:t>int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0000FF"/>
                </a:solidFill>
              </a:rPr>
              <a:t>foo</a:t>
            </a:r>
            <a:r>
              <a:rPr lang="mr-IN" sz="1800" dirty="0"/>
              <a:t>(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x) { 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i, s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 err="1">
                <a:solidFill>
                  <a:srgbClr val="008000"/>
                </a:solidFill>
              </a:rPr>
              <a:t>for</a:t>
            </a:r>
            <a:r>
              <a:rPr lang="mr-IN" sz="1800" dirty="0"/>
              <a:t> (</a:t>
            </a:r>
            <a:r>
              <a:rPr lang="mr-IN" sz="1800" dirty="0" err="1"/>
              <a:t>i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</a:t>
            </a:r>
            <a:r>
              <a:rPr lang="mr-IN" sz="1800" dirty="0" err="1"/>
              <a:t>x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–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dirty="0" err="1"/>
              <a:t>i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&gt;=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; </a:t>
            </a:r>
            <a:r>
              <a:rPr lang="mr-IN" sz="1800" dirty="0" err="1"/>
              <a:t>i</a:t>
            </a:r>
            <a:r>
              <a:rPr lang="mr-IN" sz="1800" dirty="0">
                <a:solidFill>
                  <a:srgbClr val="666666"/>
                </a:solidFill>
              </a:rPr>
              <a:t>--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 err="1">
                <a:solidFill>
                  <a:srgbClr val="008000"/>
                </a:solidFill>
              </a:rPr>
              <a:t>for</a:t>
            </a:r>
            <a:r>
              <a:rPr lang="mr-IN" sz="1800" dirty="0"/>
              <a:t> (</a:t>
            </a:r>
            <a:r>
              <a:rPr lang="mr-IN" sz="1800" dirty="0" err="1"/>
              <a:t>s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</a:t>
            </a:r>
            <a:r>
              <a:rPr lang="mr-IN" sz="1800" dirty="0" err="1"/>
              <a:t>x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dirty="0" err="1"/>
              <a:t>s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&gt;=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dirty="0" err="1"/>
              <a:t>s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-=</a:t>
            </a:r>
            <a:r>
              <a:rPr lang="mr-IN" sz="1800" dirty="0"/>
              <a:t> </a:t>
            </a:r>
            <a:r>
              <a:rPr lang="mr-IN" sz="1800" dirty="0" err="1"/>
              <a:t>i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</a:t>
            </a:r>
            <a:r>
              <a:rPr lang="mr-IN" sz="1800" b="1" dirty="0" err="1">
                <a:solidFill>
                  <a:srgbClr val="008000"/>
                </a:solidFill>
              </a:rPr>
              <a:t>if</a:t>
            </a:r>
            <a:r>
              <a:rPr lang="mr-IN" sz="1800" dirty="0"/>
              <a:t> (</a:t>
            </a:r>
            <a:r>
              <a:rPr lang="mr-IN" sz="1800" dirty="0" err="1"/>
              <a:t>s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==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    </a:t>
            </a:r>
            <a:r>
              <a:rPr lang="mr-IN" sz="1800" b="1" dirty="0" err="1">
                <a:solidFill>
                  <a:srgbClr val="008000"/>
                </a:solidFill>
              </a:rPr>
              <a:t>return</a:t>
            </a:r>
            <a:r>
              <a:rPr lang="mr-IN" sz="1800" dirty="0"/>
              <a:t> FALSE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 err="1">
                <a:solidFill>
                  <a:srgbClr val="008000"/>
                </a:solidFill>
              </a:rPr>
              <a:t>return</a:t>
            </a:r>
            <a:r>
              <a:rPr lang="mr-IN" sz="1800" dirty="0"/>
              <a:t> TRUE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mr-IN" sz="1800" dirty="0"/>
              <a:t>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263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200" dirty="0"/>
              <a:t>Activity: Does this program contain a vulnerability?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A8BB3-4C76-482D-83FE-16C2FA326F67}"/>
              </a:ext>
            </a:extLst>
          </p:cNvPr>
          <p:cNvSpPr/>
          <p:nvPr/>
        </p:nvSpPr>
        <p:spPr>
          <a:xfrm>
            <a:off x="491374" y="2688334"/>
            <a:ext cx="449285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800" b="1" dirty="0">
                <a:solidFill>
                  <a:srgbClr val="B00040"/>
                </a:solidFill>
              </a:rPr>
              <a:t>int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0000FF"/>
                </a:solidFill>
              </a:rPr>
              <a:t>main</a:t>
            </a:r>
            <a:r>
              <a:rPr lang="mr-IN" sz="1800" dirty="0"/>
              <a:t>(</a:t>
            </a:r>
            <a:r>
              <a:rPr lang="mr-IN" sz="1800" b="1" dirty="0">
                <a:solidFill>
                  <a:srgbClr val="B00040"/>
                </a:solidFill>
              </a:rPr>
              <a:t>int</a:t>
            </a:r>
            <a:r>
              <a:rPr lang="mr-IN" sz="1800" dirty="0"/>
              <a:t> argc, </a:t>
            </a:r>
            <a:r>
              <a:rPr lang="mr-IN" sz="1800" b="1" dirty="0">
                <a:solidFill>
                  <a:srgbClr val="B00040"/>
                </a:solidFill>
              </a:rPr>
              <a:t>char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*</a:t>
            </a:r>
            <a:r>
              <a:rPr lang="mr-IN" sz="1800" dirty="0"/>
              <a:t>argv</a:t>
            </a:r>
            <a:r>
              <a:rPr lang="en-US" sz="1800" dirty="0"/>
              <a:t>[]</a:t>
            </a:r>
            <a:r>
              <a:rPr lang="mr-IN" sz="1800" dirty="0"/>
              <a:t>) { </a:t>
            </a:r>
            <a:endParaRPr lang="en-US" sz="1800" dirty="0"/>
          </a:p>
          <a:p>
            <a:r>
              <a:rPr lang="en-US" sz="1800" b="1" dirty="0">
                <a:solidFill>
                  <a:srgbClr val="B00040"/>
                </a:solidFill>
              </a:rPr>
              <a:t>    int64_t</a:t>
            </a:r>
            <a:r>
              <a:rPr lang="mr-IN" sz="1800" dirty="0"/>
              <a:t> x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en-US" sz="1800" dirty="0">
                <a:solidFill>
                  <a:srgbClr val="666666"/>
                </a:solidFill>
              </a:rPr>
              <a:t> </a:t>
            </a:r>
            <a:r>
              <a:rPr lang="mr-IN" sz="1800" dirty="0"/>
              <a:t>strto</a:t>
            </a:r>
            <a:r>
              <a:rPr lang="en-US" sz="1800" dirty="0"/>
              <a:t>l</a:t>
            </a:r>
            <a:r>
              <a:rPr lang="mr-IN" sz="1800" dirty="0"/>
              <a:t>l(argv[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mr-IN" sz="1800" dirty="0"/>
              <a:t>], </a:t>
            </a:r>
            <a:r>
              <a:rPr lang="en-US" sz="1800" dirty="0">
                <a:solidFill>
                  <a:srgbClr val="0000FF"/>
                </a:solidFill>
              </a:rPr>
              <a:t>NULL</a:t>
            </a:r>
            <a:r>
              <a:rPr lang="mr-IN" sz="1800" dirty="0"/>
              <a:t>, </a:t>
            </a:r>
            <a:r>
              <a:rPr lang="mr-IN" sz="1800" dirty="0">
                <a:solidFill>
                  <a:srgbClr val="666666"/>
                </a:solidFill>
              </a:rPr>
              <a:t>10</a:t>
            </a:r>
            <a:r>
              <a:rPr lang="mr-IN" sz="1800" dirty="0"/>
              <a:t>); 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mr-IN" sz="1800" b="1" dirty="0">
                <a:solidFill>
                  <a:srgbClr val="B00040"/>
                </a:solidFill>
              </a:rPr>
              <a:t>char</a:t>
            </a:r>
            <a:r>
              <a:rPr lang="mr-IN" sz="1800" dirty="0"/>
              <a:t> buf[</a:t>
            </a:r>
            <a:r>
              <a:rPr lang="mr-IN" sz="1800" dirty="0">
                <a:solidFill>
                  <a:srgbClr val="666666"/>
                </a:solidFill>
              </a:rPr>
              <a:t>64</a:t>
            </a:r>
            <a:r>
              <a:rPr lang="mr-IN" sz="1800" dirty="0"/>
              <a:t>]</a:t>
            </a:r>
            <a:r>
              <a:rPr lang="en-US" sz="1800" dirty="0"/>
              <a:t>;</a:t>
            </a:r>
          </a:p>
          <a:p>
            <a:r>
              <a:rPr lang="en-US" sz="1800" dirty="0"/>
              <a:t>    </a:t>
            </a:r>
            <a:r>
              <a:rPr lang="en-US" sz="1800" i="1" dirty="0">
                <a:solidFill>
                  <a:srgbClr val="408080"/>
                </a:solidFill>
              </a:rPr>
              <a:t>// x is an even number that is greater than 2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>
                <a:solidFill>
                  <a:srgbClr val="008000"/>
                </a:solidFill>
              </a:rPr>
              <a:t>if</a:t>
            </a:r>
            <a:r>
              <a:rPr lang="mr-IN" sz="1800" dirty="0"/>
              <a:t> (x </a:t>
            </a:r>
            <a:r>
              <a:rPr lang="mr-IN" sz="1800" dirty="0">
                <a:solidFill>
                  <a:srgbClr val="666666"/>
                </a:solidFill>
              </a:rPr>
              <a:t>&lt;=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||</a:t>
            </a:r>
            <a:r>
              <a:rPr lang="mr-IN" sz="1800" dirty="0"/>
              <a:t> (x </a:t>
            </a:r>
            <a:r>
              <a:rPr lang="en-US" sz="1800" dirty="0">
                <a:solidFill>
                  <a:srgbClr val="666666"/>
                </a:solidFill>
              </a:rPr>
              <a:t>&amp;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666666"/>
                </a:solidFill>
              </a:rPr>
              <a:t>1</a:t>
            </a:r>
            <a:r>
              <a:rPr lang="mr-IN" sz="1800" dirty="0"/>
              <a:t>) </a:t>
            </a:r>
            <a:r>
              <a:rPr lang="en-US" sz="1800" dirty="0">
                <a:solidFill>
                  <a:srgbClr val="666666"/>
                </a:solidFill>
              </a:rPr>
              <a:t>!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>
                <a:solidFill>
                  <a:srgbClr val="008000"/>
                </a:solidFill>
              </a:rPr>
              <a:t>return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</a:p>
          <a:p>
            <a:r>
              <a:rPr lang="en-US" sz="1800" dirty="0"/>
              <a:t>    </a:t>
            </a:r>
            <a:r>
              <a:rPr lang="en-US" sz="1800" i="1" dirty="0">
                <a:solidFill>
                  <a:srgbClr val="408080"/>
                </a:solidFill>
              </a:rPr>
              <a:t>// x can be expressed as the sum of 2 primes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;</a:t>
            </a:r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>
                <a:solidFill>
                  <a:srgbClr val="008000"/>
                </a:solidFill>
              </a:rPr>
              <a:t>for</a:t>
            </a:r>
            <a:r>
              <a:rPr lang="mr-IN" sz="1800" dirty="0"/>
              <a:t> (i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x</a:t>
            </a:r>
            <a:r>
              <a:rPr lang="en-US" sz="1800" dirty="0"/>
              <a:t>;</a:t>
            </a:r>
            <a:r>
              <a:rPr lang="mr-IN" sz="1800" dirty="0"/>
              <a:t> i </a:t>
            </a:r>
            <a:r>
              <a:rPr lang="mr-IN" sz="1800" dirty="0">
                <a:solidFill>
                  <a:srgbClr val="666666"/>
                </a:solidFill>
              </a:rPr>
              <a:t>&gt;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; i</a:t>
            </a:r>
            <a:r>
              <a:rPr lang="mr-IN" sz="1800" dirty="0">
                <a:solidFill>
                  <a:srgbClr val="666666"/>
                </a:solidFill>
              </a:rPr>
              <a:t>--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>
                <a:solidFill>
                  <a:srgbClr val="008000"/>
                </a:solidFill>
              </a:rPr>
              <a:t>if</a:t>
            </a:r>
            <a:r>
              <a:rPr lang="mr-IN" sz="1800" dirty="0"/>
              <a:t> (</a:t>
            </a:r>
            <a:r>
              <a:rPr lang="en-US" sz="1800" dirty="0" err="1"/>
              <a:t>is_prime</a:t>
            </a:r>
            <a:r>
              <a:rPr lang="mr-IN" sz="1800" dirty="0"/>
              <a:t>(i) </a:t>
            </a:r>
            <a:r>
              <a:rPr lang="mr-IN" sz="1800" dirty="0">
                <a:solidFill>
                  <a:srgbClr val="666666"/>
                </a:solidFill>
              </a:rPr>
              <a:t>&amp;&amp;</a:t>
            </a:r>
            <a:r>
              <a:rPr lang="mr-IN" sz="1800" dirty="0"/>
              <a:t> </a:t>
            </a:r>
            <a:r>
              <a:rPr lang="en-US" sz="1800" dirty="0" err="1"/>
              <a:t>is_prime</a:t>
            </a:r>
            <a:r>
              <a:rPr lang="mr-IN" sz="1800" dirty="0"/>
              <a:t>(x </a:t>
            </a:r>
            <a:r>
              <a:rPr lang="mr-IN" sz="1800" dirty="0">
                <a:solidFill>
                  <a:srgbClr val="666666"/>
                </a:solidFill>
              </a:rPr>
              <a:t>-</a:t>
            </a:r>
            <a:r>
              <a:rPr lang="mr-IN" sz="1800" dirty="0"/>
              <a:t> i))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</a:t>
            </a:r>
            <a:r>
              <a:rPr lang="mr-IN" sz="1800" b="1" dirty="0">
                <a:solidFill>
                  <a:srgbClr val="008000"/>
                </a:solidFill>
              </a:rPr>
              <a:t>return</a:t>
            </a:r>
            <a:r>
              <a:rPr lang="mr-IN" sz="1800" dirty="0"/>
              <a:t> </a:t>
            </a:r>
            <a:r>
              <a:rPr lang="en-US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</a:p>
          <a:p>
            <a:r>
              <a:rPr lang="en-US" sz="1800" dirty="0"/>
              <a:t>    </a:t>
            </a:r>
            <a:r>
              <a:rPr lang="mr-IN" sz="1800" dirty="0"/>
              <a:t>strcpy(buf, argv[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])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r>
              <a:rPr lang="mr-IN" sz="1800" i="1" dirty="0">
                <a:solidFill>
                  <a:srgbClr val="408080"/>
                </a:solidFill>
              </a:rPr>
              <a:t>// reachable?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mr-IN" sz="1800" dirty="0"/>
              <a:t>} 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C81F5-3B8B-41A1-8287-6620863127B3}"/>
              </a:ext>
            </a:extLst>
          </p:cNvPr>
          <p:cNvSpPr/>
          <p:nvPr/>
        </p:nvSpPr>
        <p:spPr>
          <a:xfrm>
            <a:off x="5180319" y="2685934"/>
            <a:ext cx="36930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800" b="1" dirty="0">
                <a:solidFill>
                  <a:srgbClr val="B00040"/>
                </a:solidFill>
              </a:rPr>
              <a:t>int</a:t>
            </a:r>
            <a:r>
              <a:rPr lang="mr-IN" sz="1800" dirty="0"/>
              <a:t> </a:t>
            </a:r>
            <a:r>
              <a:rPr lang="en-US" sz="1800" dirty="0" err="1">
                <a:solidFill>
                  <a:srgbClr val="0000FF"/>
                </a:solidFill>
              </a:rPr>
              <a:t>is_prime</a:t>
            </a:r>
            <a:r>
              <a:rPr lang="mr-IN" sz="1800" dirty="0"/>
              <a:t>(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x) { </a:t>
            </a:r>
            <a:endParaRPr lang="en-US" sz="1800" dirty="0"/>
          </a:p>
          <a:p>
            <a:r>
              <a:rPr lang="en-US" sz="1800" dirty="0">
                <a:solidFill>
                  <a:srgbClr val="B00040"/>
                </a:solidFill>
              </a:rPr>
              <a:t>    </a:t>
            </a:r>
            <a:r>
              <a:rPr lang="en-US" sz="1800" b="1" dirty="0">
                <a:solidFill>
                  <a:srgbClr val="B00040"/>
                </a:solidFill>
              </a:rPr>
              <a:t>int64_t</a:t>
            </a:r>
            <a:r>
              <a:rPr lang="mr-IN" sz="1800" dirty="0"/>
              <a:t> i, s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>
                <a:solidFill>
                  <a:srgbClr val="008000"/>
                </a:solidFill>
              </a:rPr>
              <a:t>for</a:t>
            </a:r>
            <a:r>
              <a:rPr lang="mr-IN" sz="1800" dirty="0"/>
              <a:t> (i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x </a:t>
            </a:r>
            <a:r>
              <a:rPr lang="mr-IN" sz="1800" dirty="0">
                <a:solidFill>
                  <a:srgbClr val="666666"/>
                </a:solidFill>
              </a:rPr>
              <a:t>–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1</a:t>
            </a:r>
            <a:r>
              <a:rPr lang="en-US" sz="1800" dirty="0"/>
              <a:t>;</a:t>
            </a:r>
            <a:r>
              <a:rPr lang="mr-IN" sz="1800" dirty="0"/>
              <a:t> i </a:t>
            </a:r>
            <a:r>
              <a:rPr lang="mr-IN" sz="1800" dirty="0">
                <a:solidFill>
                  <a:srgbClr val="666666"/>
                </a:solidFill>
              </a:rPr>
              <a:t>&gt;=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2</a:t>
            </a:r>
            <a:r>
              <a:rPr lang="mr-IN" sz="1800" dirty="0"/>
              <a:t>; i</a:t>
            </a:r>
            <a:r>
              <a:rPr lang="mr-IN" sz="1800" dirty="0">
                <a:solidFill>
                  <a:srgbClr val="666666"/>
                </a:solidFill>
              </a:rPr>
              <a:t>--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</a:t>
            </a:r>
            <a:r>
              <a:rPr lang="mr-IN" sz="1800" b="1" dirty="0">
                <a:solidFill>
                  <a:srgbClr val="008000"/>
                </a:solidFill>
              </a:rPr>
              <a:t>for</a:t>
            </a:r>
            <a:r>
              <a:rPr lang="mr-IN" sz="1800" dirty="0"/>
              <a:t> (s </a:t>
            </a:r>
            <a:r>
              <a:rPr lang="mr-IN" sz="1800" dirty="0">
                <a:solidFill>
                  <a:srgbClr val="666666"/>
                </a:solidFill>
              </a:rPr>
              <a:t>=</a:t>
            </a:r>
            <a:r>
              <a:rPr lang="mr-IN" sz="1800" dirty="0"/>
              <a:t> x</a:t>
            </a:r>
            <a:r>
              <a:rPr lang="en-US" sz="1800" dirty="0"/>
              <a:t>;</a:t>
            </a:r>
            <a:r>
              <a:rPr lang="mr-IN" sz="1800" dirty="0"/>
              <a:t> s </a:t>
            </a:r>
            <a:r>
              <a:rPr lang="mr-IN" sz="1800" dirty="0">
                <a:solidFill>
                  <a:srgbClr val="666666"/>
                </a:solidFill>
              </a:rPr>
              <a:t>&gt;=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en-US" sz="1800" dirty="0"/>
              <a:t>;</a:t>
            </a:r>
            <a:r>
              <a:rPr lang="mr-IN" sz="1800" dirty="0"/>
              <a:t> s </a:t>
            </a:r>
            <a:r>
              <a:rPr lang="mr-IN" sz="1800" dirty="0">
                <a:solidFill>
                  <a:srgbClr val="666666"/>
                </a:solidFill>
              </a:rPr>
              <a:t>-=</a:t>
            </a:r>
            <a:r>
              <a:rPr lang="mr-IN" sz="1800" dirty="0"/>
              <a:t> i)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</a:t>
            </a:r>
            <a:r>
              <a:rPr lang="mr-IN" sz="1800" b="1" dirty="0">
                <a:solidFill>
                  <a:srgbClr val="008000"/>
                </a:solidFill>
              </a:rPr>
              <a:t>if</a:t>
            </a:r>
            <a:r>
              <a:rPr lang="mr-IN" sz="1800" dirty="0"/>
              <a:t> (s </a:t>
            </a:r>
            <a:r>
              <a:rPr lang="mr-IN" sz="1800" dirty="0">
                <a:solidFill>
                  <a:srgbClr val="666666"/>
                </a:solidFill>
              </a:rPr>
              <a:t>==</a:t>
            </a:r>
            <a:r>
              <a:rPr lang="mr-IN" sz="1800" dirty="0"/>
              <a:t> </a:t>
            </a:r>
            <a:r>
              <a:rPr lang="mr-IN" sz="1800" dirty="0">
                <a:solidFill>
                  <a:srgbClr val="666666"/>
                </a:solidFill>
              </a:rPr>
              <a:t>0</a:t>
            </a:r>
            <a:r>
              <a:rPr lang="mr-IN" sz="1800" dirty="0"/>
              <a:t>)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            </a:t>
            </a:r>
            <a:r>
              <a:rPr lang="mr-IN" sz="1800" b="1" dirty="0">
                <a:solidFill>
                  <a:srgbClr val="008000"/>
                </a:solidFill>
              </a:rPr>
              <a:t>return</a:t>
            </a:r>
            <a:r>
              <a:rPr lang="mr-IN" sz="1800" dirty="0"/>
              <a:t> FALSE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en-US" sz="1800" b="1" dirty="0">
                <a:solidFill>
                  <a:srgbClr val="008000"/>
                </a:solidFill>
              </a:rPr>
              <a:t>    </a:t>
            </a:r>
            <a:r>
              <a:rPr lang="mr-IN" sz="1800" b="1" dirty="0">
                <a:solidFill>
                  <a:srgbClr val="008000"/>
                </a:solidFill>
              </a:rPr>
              <a:t>return</a:t>
            </a:r>
            <a:r>
              <a:rPr lang="mr-IN" sz="1800" dirty="0"/>
              <a:t> TRUE</a:t>
            </a:r>
            <a:r>
              <a:rPr lang="en-US" sz="1800" dirty="0"/>
              <a:t>;</a:t>
            </a:r>
            <a:r>
              <a:rPr lang="mr-IN" sz="1800" dirty="0"/>
              <a:t> </a:t>
            </a:r>
            <a:endParaRPr lang="en-US" sz="1800" dirty="0"/>
          </a:p>
          <a:p>
            <a:r>
              <a:rPr lang="mr-IN" sz="1800" dirty="0"/>
              <a:t>}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8E520-43FF-49E2-AE75-86E10ED05C7F}"/>
              </a:ext>
            </a:extLst>
          </p:cNvPr>
          <p:cNvSpPr txBox="1"/>
          <p:nvPr/>
        </p:nvSpPr>
        <p:spPr>
          <a:xfrm>
            <a:off x="5159930" y="5229738"/>
            <a:ext cx="373379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Answer: No for all 32 bit integers, but unknown for all 64bit integers…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Goldbach's conjecture:</a:t>
            </a:r>
          </a:p>
          <a:p>
            <a:r>
              <a:rPr lang="en-US" dirty="0">
                <a:solidFill>
                  <a:srgbClr val="C00000"/>
                </a:solidFill>
              </a:rPr>
              <a:t>275+ year old unsolved math problem</a:t>
            </a:r>
          </a:p>
        </p:txBody>
      </p:sp>
    </p:spTree>
    <p:extLst>
      <p:ext uri="{BB962C8B-B14F-4D97-AF65-F5344CB8AC3E}">
        <p14:creationId xmlns:p14="http://schemas.microsoft.com/office/powerpoint/2010/main" val="228499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73300" cy="753299"/>
          </a:xfrm>
        </p:spPr>
        <p:txBody>
          <a:bodyPr>
            <a:noAutofit/>
          </a:bodyPr>
          <a:lstStyle/>
          <a:p>
            <a:r>
              <a:rPr lang="en-US" sz="3600" dirty="0" err="1"/>
              <a:t>Decompositional</a:t>
            </a:r>
            <a:r>
              <a:rPr lang="en-US" sz="3600" dirty="0"/>
              <a:t> Approach: Program Slicing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Mark Weiser. 1981. Program slicing. In Proceedings of the 5th international conference on Software engineering (ICSE '81). IEEE Press, Piscataway, NJ, USA, 439-449.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Ferrante, Jeanne, Karl J. </a:t>
            </a:r>
            <a:r>
              <a:rPr lang="en-US" sz="1800" dirty="0" err="1"/>
              <a:t>Ottenstein</a:t>
            </a:r>
            <a:r>
              <a:rPr lang="en-US" sz="1800" dirty="0"/>
              <a:t>, and Joe D. Warren. "The program dependence graph and its use in optimization." </a:t>
            </a:r>
            <a:r>
              <a:rPr lang="en-US" sz="1800" i="1" dirty="0"/>
              <a:t>ACM Transactions on Programming Languages and Systems (TOPLAS)</a:t>
            </a:r>
            <a:r>
              <a:rPr lang="en-US" sz="1800" dirty="0"/>
              <a:t> 9.3 (1987): 319-349.</a:t>
            </a:r>
          </a:p>
        </p:txBody>
      </p:sp>
    </p:spTree>
    <p:extLst>
      <p:ext uri="{BB962C8B-B14F-4D97-AF65-F5344CB8AC3E}">
        <p14:creationId xmlns:p14="http://schemas.microsoft.com/office/powerpoint/2010/main" val="157503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(Hello World)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++++++++</a:t>
            </a:r>
            <a:r>
              <a:rPr lang="en-US" sz="1600" b="1" dirty="0"/>
              <a:t>[</a:t>
            </a:r>
            <a:r>
              <a:rPr lang="en-US" sz="1600" dirty="0"/>
              <a:t>&gt;++++</a:t>
            </a:r>
            <a:r>
              <a:rPr lang="en-US" sz="1600" b="1" dirty="0"/>
              <a:t>[</a:t>
            </a:r>
            <a:r>
              <a:rPr lang="en-US" sz="1600" dirty="0"/>
              <a:t>&gt;++&gt;+++&gt;+++&gt;+&lt;&lt;&lt;&lt;-</a:t>
            </a:r>
            <a:r>
              <a:rPr lang="en-US" sz="1600" b="1" dirty="0"/>
              <a:t>]</a:t>
            </a:r>
            <a:r>
              <a:rPr lang="en-US" sz="1600" dirty="0"/>
              <a:t>&gt;+&gt;+&gt;-&gt;&gt;+</a:t>
            </a:r>
            <a:r>
              <a:rPr lang="en-US" sz="1600" b="1" dirty="0"/>
              <a:t>[</a:t>
            </a:r>
            <a:r>
              <a:rPr lang="en-US" sz="1600" dirty="0"/>
              <a:t>&lt;</a:t>
            </a:r>
            <a:r>
              <a:rPr lang="en-US" sz="1600" b="1" dirty="0"/>
              <a:t>]</a:t>
            </a:r>
            <a:r>
              <a:rPr lang="en-US" sz="1600" dirty="0"/>
              <a:t>&lt;-</a:t>
            </a:r>
            <a:r>
              <a:rPr lang="en-US" sz="1600" b="1" dirty="0"/>
              <a:t>]</a:t>
            </a:r>
            <a:r>
              <a:rPr lang="en-US" sz="1600" dirty="0"/>
              <a:t>&gt;&gt;</a:t>
            </a:r>
            <a:r>
              <a:rPr lang="en-US" sz="1600" b="1" dirty="0"/>
              <a:t>.</a:t>
            </a:r>
            <a:r>
              <a:rPr lang="en-US" sz="1600" dirty="0"/>
              <a:t>&gt;---</a:t>
            </a:r>
            <a:r>
              <a:rPr lang="en-US" sz="1600" b="1" dirty="0"/>
              <a:t>.</a:t>
            </a:r>
            <a:r>
              <a:rPr lang="en-US" sz="1600" dirty="0"/>
              <a:t>+++++++</a:t>
            </a:r>
            <a:r>
              <a:rPr lang="en-US" sz="1600" b="1" dirty="0"/>
              <a:t>..</a:t>
            </a:r>
            <a:r>
              <a:rPr lang="en-US" sz="1600" dirty="0"/>
              <a:t>+++</a:t>
            </a:r>
            <a:r>
              <a:rPr lang="en-US" sz="1600" b="1" dirty="0"/>
              <a:t>.</a:t>
            </a:r>
            <a:r>
              <a:rPr lang="en-US" sz="1600" dirty="0"/>
              <a:t>&gt;&gt;</a:t>
            </a:r>
            <a:r>
              <a:rPr lang="en-US" sz="1600" b="1" dirty="0"/>
              <a:t>.</a:t>
            </a:r>
            <a:r>
              <a:rPr lang="en-US" sz="1600" dirty="0"/>
              <a:t>&lt;-</a:t>
            </a:r>
            <a:r>
              <a:rPr lang="en-US" sz="1600" b="1" dirty="0"/>
              <a:t>.</a:t>
            </a:r>
            <a:r>
              <a:rPr lang="en-US" sz="1600" dirty="0"/>
              <a:t>&lt;</a:t>
            </a:r>
            <a:r>
              <a:rPr lang="en-US" sz="1600" b="1" dirty="0"/>
              <a:t>.</a:t>
            </a:r>
            <a:r>
              <a:rPr lang="en-US" sz="1600" dirty="0"/>
              <a:t>+++</a:t>
            </a:r>
            <a:r>
              <a:rPr lang="en-US" sz="1600" b="1" dirty="0"/>
              <a:t>.</a:t>
            </a:r>
            <a:r>
              <a:rPr lang="en-US" sz="1600" dirty="0"/>
              <a:t>------</a:t>
            </a:r>
            <a:r>
              <a:rPr lang="en-US" sz="1600" b="1" dirty="0"/>
              <a:t>.</a:t>
            </a:r>
            <a:r>
              <a:rPr lang="en-US" sz="1600" dirty="0"/>
              <a:t>--------</a:t>
            </a:r>
            <a:r>
              <a:rPr lang="en-US" sz="1600" b="1" dirty="0"/>
              <a:t>.</a:t>
            </a:r>
            <a:r>
              <a:rPr lang="en-US" sz="1600" dirty="0"/>
              <a:t>&gt;&gt;+</a:t>
            </a:r>
            <a:r>
              <a:rPr lang="en-US" sz="1600" b="1" dirty="0"/>
              <a:t>.</a:t>
            </a:r>
            <a:r>
              <a:rPr lang="en-US" sz="1600" dirty="0"/>
              <a:t>&gt;++</a:t>
            </a:r>
            <a:r>
              <a:rPr lang="en-US" sz="1600" b="1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2219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Data Flow Graph (DFG)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1C5D2-876C-458A-ABDF-7EDDEB35E42F}"/>
              </a:ext>
            </a:extLst>
          </p:cNvPr>
          <p:cNvSpPr/>
          <p:nvPr/>
        </p:nvSpPr>
        <p:spPr>
          <a:xfrm>
            <a:off x="62789" y="2315034"/>
            <a:ext cx="3255477" cy="2836759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x = 2;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y = 3;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3.   z = 7;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4.   a = x + y;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b = x + z;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a = 2 * x;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7.   c = y + x + z;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8.   t = a + b; 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9.   print(t);     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5812941-16B8-4470-93D2-426A3955BE7F}"/>
              </a:ext>
            </a:extLst>
          </p:cNvPr>
          <p:cNvCxnSpPr/>
          <p:nvPr/>
        </p:nvCxnSpPr>
        <p:spPr bwMode="auto">
          <a:xfrm flipH="1">
            <a:off x="1303250" y="4318931"/>
            <a:ext cx="4937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7054E4-316C-434A-A2D6-DF9E397F16B5}"/>
              </a:ext>
            </a:extLst>
          </p:cNvPr>
          <p:cNvSpPr txBox="1"/>
          <p:nvPr/>
        </p:nvSpPr>
        <p:spPr>
          <a:xfrm>
            <a:off x="1797026" y="4144066"/>
            <a:ext cx="1851660" cy="389579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prstClr val="black"/>
                </a:solidFill>
                <a:latin typeface="Calibri Light"/>
                <a:cs typeface="Calibri Light"/>
              </a:rPr>
              <a:t>detected failure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40C279-68A7-4C85-93ED-1D53A515380D}"/>
              </a:ext>
            </a:extLst>
          </p:cNvPr>
          <p:cNvSpPr txBox="1"/>
          <p:nvPr/>
        </p:nvSpPr>
        <p:spPr>
          <a:xfrm>
            <a:off x="1895000" y="3478985"/>
            <a:ext cx="1866900" cy="620768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Relevant lines:</a:t>
            </a:r>
          </a:p>
          <a:p>
            <a:pPr defTabSz="617220"/>
            <a:r>
              <a:rPr lang="en-US" sz="1600" dirty="0">
                <a:solidFill>
                  <a:srgbClr val="FF0000"/>
                </a:solidFill>
                <a:latin typeface="Calibri Light"/>
                <a:cs typeface="Calibri Light"/>
              </a:rPr>
              <a:t>1,3,5,6,8</a:t>
            </a:r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004A3-B231-4E30-A45A-777BA52D8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5" y="1683125"/>
            <a:ext cx="3018227" cy="4534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5329E-0BC9-4F11-8205-D67AB6758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736" y="1683125"/>
            <a:ext cx="3018226" cy="4534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38" y="4723097"/>
            <a:ext cx="5969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lines must we consider if the value of </a:t>
            </a:r>
            <a:r>
              <a:rPr lang="en-US" sz="1600" i="1" dirty="0"/>
              <a:t>t</a:t>
            </a:r>
            <a:r>
              <a:rPr lang="en-US" sz="1600" dirty="0"/>
              <a:t> printed is incorrect?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i="1" dirty="0"/>
              <a:t>Data Flow Graph </a:t>
            </a:r>
            <a:r>
              <a:rPr lang="en-US" sz="1600" dirty="0"/>
              <a:t>creates a graph of primitives and variables where each assignment represents an edge from the RHS to the LHS of the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i="1" dirty="0"/>
              <a:t>Data Flow Graph </a:t>
            </a:r>
            <a:r>
              <a:rPr lang="en-US" sz="1600" dirty="0"/>
              <a:t>represents global data dependence at the operator level (the atomic level) [FOW87]</a:t>
            </a:r>
          </a:p>
        </p:txBody>
      </p:sp>
    </p:spTree>
    <p:extLst>
      <p:ext uri="{BB962C8B-B14F-4D97-AF65-F5344CB8AC3E}">
        <p14:creationId xmlns:p14="http://schemas.microsoft.com/office/powerpoint/2010/main" val="216111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Autofit/>
          </a:bodyPr>
          <a:lstStyle/>
          <a:p>
            <a:r>
              <a:rPr lang="en-US" sz="2800" dirty="0"/>
              <a:t>Code Transformation (before </a:t>
            </a:r>
            <a:r>
              <a:rPr lang="mr-IN" sz="2800" dirty="0"/>
              <a:t>–</a:t>
            </a:r>
            <a:r>
              <a:rPr lang="en-US" sz="2800" dirty="0"/>
              <a:t> flow insensitive): </a:t>
            </a:r>
            <a:br>
              <a:rPr lang="en-US" sz="2800" dirty="0"/>
            </a:br>
            <a:r>
              <a:rPr lang="en-US" sz="2800" dirty="0"/>
              <a:t>Static Single Assignment Form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D32C8-F5F1-4BBA-B53A-4E4912BBB9FC}"/>
              </a:ext>
            </a:extLst>
          </p:cNvPr>
          <p:cNvSpPr txBox="1"/>
          <p:nvPr/>
        </p:nvSpPr>
        <p:spPr>
          <a:xfrm>
            <a:off x="1690450" y="3024837"/>
            <a:ext cx="1774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 x = 1;</a:t>
            </a:r>
          </a:p>
          <a:p>
            <a:r>
              <a:rPr lang="en-US" sz="2000" dirty="0"/>
              <a:t>2.  x = 2;</a:t>
            </a:r>
          </a:p>
          <a:p>
            <a:r>
              <a:rPr lang="en-US" sz="2000" dirty="0"/>
              <a:t>3.  if(condition)</a:t>
            </a:r>
          </a:p>
          <a:p>
            <a:r>
              <a:rPr lang="en-US" sz="2000" dirty="0"/>
              <a:t>4.     x = 3;</a:t>
            </a:r>
          </a:p>
          <a:p>
            <a:r>
              <a:rPr lang="en-US" sz="2000" dirty="0"/>
              <a:t>5.  read(x);</a:t>
            </a:r>
          </a:p>
          <a:p>
            <a:r>
              <a:rPr lang="en-US" sz="2000" dirty="0"/>
              <a:t>6.  x = 4;</a:t>
            </a:r>
          </a:p>
          <a:p>
            <a:r>
              <a:rPr lang="en-US" sz="2000" dirty="0"/>
              <a:t>7.  y = x;</a:t>
            </a:r>
          </a:p>
        </p:txBody>
      </p:sp>
      <p:sp>
        <p:nvSpPr>
          <p:cNvPr id="5" name="Shape 117">
            <a:extLst>
              <a:ext uri="{FF2B5EF4-FFF2-40B4-BE49-F238E27FC236}">
                <a16:creationId xmlns:a16="http://schemas.microsoft.com/office/drawing/2014/main" id="{BE1B5D6D-78BB-4730-BB64-9F4418EC186F}"/>
              </a:ext>
            </a:extLst>
          </p:cNvPr>
          <p:cNvSpPr/>
          <p:nvPr/>
        </p:nvSpPr>
        <p:spPr>
          <a:xfrm>
            <a:off x="5183300" y="3022217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Shape 117">
            <a:extLst>
              <a:ext uri="{FF2B5EF4-FFF2-40B4-BE49-F238E27FC236}">
                <a16:creationId xmlns:a16="http://schemas.microsoft.com/office/drawing/2014/main" id="{6DFCAAFA-ADD3-48E8-B6B6-F3F62CE5520D}"/>
              </a:ext>
            </a:extLst>
          </p:cNvPr>
          <p:cNvSpPr/>
          <p:nvPr/>
        </p:nvSpPr>
        <p:spPr>
          <a:xfrm>
            <a:off x="5702414" y="3032834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Shape 117">
            <a:extLst>
              <a:ext uri="{FF2B5EF4-FFF2-40B4-BE49-F238E27FC236}">
                <a16:creationId xmlns:a16="http://schemas.microsoft.com/office/drawing/2014/main" id="{68A18B80-5054-4E4B-823C-CBC1419C8F0B}"/>
              </a:ext>
            </a:extLst>
          </p:cNvPr>
          <p:cNvSpPr/>
          <p:nvPr/>
        </p:nvSpPr>
        <p:spPr>
          <a:xfrm>
            <a:off x="6364163" y="3014979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Shape 117">
            <a:extLst>
              <a:ext uri="{FF2B5EF4-FFF2-40B4-BE49-F238E27FC236}">
                <a16:creationId xmlns:a16="http://schemas.microsoft.com/office/drawing/2014/main" id="{786C1052-1824-4C6E-B345-F43A77CF7EE6}"/>
              </a:ext>
            </a:extLst>
          </p:cNvPr>
          <p:cNvSpPr/>
          <p:nvPr/>
        </p:nvSpPr>
        <p:spPr>
          <a:xfrm>
            <a:off x="6878302" y="3014979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9" name="Shape 133">
            <a:extLst>
              <a:ext uri="{FF2B5EF4-FFF2-40B4-BE49-F238E27FC236}">
                <a16:creationId xmlns:a16="http://schemas.microsoft.com/office/drawing/2014/main" id="{D6B3D050-E763-40AF-9D0D-22D05BFCDA4A}"/>
              </a:ext>
            </a:extLst>
          </p:cNvPr>
          <p:cNvCxnSpPr>
            <a:stCxn id="5" idx="4"/>
            <a:endCxn id="10" idx="1"/>
          </p:cNvCxnSpPr>
          <p:nvPr/>
        </p:nvCxnSpPr>
        <p:spPr>
          <a:xfrm>
            <a:off x="5375602" y="3406817"/>
            <a:ext cx="734997" cy="42554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17">
            <a:extLst>
              <a:ext uri="{FF2B5EF4-FFF2-40B4-BE49-F238E27FC236}">
                <a16:creationId xmlns:a16="http://schemas.microsoft.com/office/drawing/2014/main" id="{5702CB61-1191-40AC-818A-044C8C9CE349}"/>
              </a:ext>
            </a:extLst>
          </p:cNvPr>
          <p:cNvSpPr/>
          <p:nvPr/>
        </p:nvSpPr>
        <p:spPr>
          <a:xfrm>
            <a:off x="6054274" y="3776038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1" name="Shape 133">
            <a:extLst>
              <a:ext uri="{FF2B5EF4-FFF2-40B4-BE49-F238E27FC236}">
                <a16:creationId xmlns:a16="http://schemas.microsoft.com/office/drawing/2014/main" id="{C4A8B4AB-EEB1-4A84-9015-482433D52BAB}"/>
              </a:ext>
            </a:extLst>
          </p:cNvPr>
          <p:cNvCxnSpPr>
            <a:stCxn id="6" idx="4"/>
            <a:endCxn id="10" idx="0"/>
          </p:cNvCxnSpPr>
          <p:nvPr/>
        </p:nvCxnSpPr>
        <p:spPr>
          <a:xfrm>
            <a:off x="5894714" y="3417434"/>
            <a:ext cx="351860" cy="35860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133">
            <a:extLst>
              <a:ext uri="{FF2B5EF4-FFF2-40B4-BE49-F238E27FC236}">
                <a16:creationId xmlns:a16="http://schemas.microsoft.com/office/drawing/2014/main" id="{07AC5DA7-0530-4A8B-9786-32B83EE839AA}"/>
              </a:ext>
            </a:extLst>
          </p:cNvPr>
          <p:cNvCxnSpPr>
            <a:stCxn id="7" idx="4"/>
            <a:endCxn id="10" idx="0"/>
          </p:cNvCxnSpPr>
          <p:nvPr/>
        </p:nvCxnSpPr>
        <p:spPr>
          <a:xfrm flipH="1">
            <a:off x="6246576" y="3399581"/>
            <a:ext cx="309889" cy="3764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133">
            <a:extLst>
              <a:ext uri="{FF2B5EF4-FFF2-40B4-BE49-F238E27FC236}">
                <a16:creationId xmlns:a16="http://schemas.microsoft.com/office/drawing/2014/main" id="{C962CF8B-6B42-4586-BC64-9D02F35DB257}"/>
              </a:ext>
            </a:extLst>
          </p:cNvPr>
          <p:cNvCxnSpPr>
            <a:stCxn id="8" idx="4"/>
            <a:endCxn id="10" idx="7"/>
          </p:cNvCxnSpPr>
          <p:nvPr/>
        </p:nvCxnSpPr>
        <p:spPr>
          <a:xfrm flipH="1">
            <a:off x="6382553" y="3399579"/>
            <a:ext cx="688051" cy="43278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17">
            <a:extLst>
              <a:ext uri="{FF2B5EF4-FFF2-40B4-BE49-F238E27FC236}">
                <a16:creationId xmlns:a16="http://schemas.microsoft.com/office/drawing/2014/main" id="{4109D9C9-48BC-4E8D-9DDB-ECC812E08D75}"/>
              </a:ext>
            </a:extLst>
          </p:cNvPr>
          <p:cNvSpPr/>
          <p:nvPr/>
        </p:nvSpPr>
        <p:spPr>
          <a:xfrm>
            <a:off x="5546184" y="4537099"/>
            <a:ext cx="1400783" cy="55769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600" dirty="0"/>
              <a:t>read(</a:t>
            </a:r>
            <a:r>
              <a:rPr lang="en-US" sz="1600" dirty="0" err="1"/>
              <a:t>arg</a:t>
            </a:r>
            <a:r>
              <a:rPr lang="en-US" sz="1600" dirty="0"/>
              <a:t>)</a:t>
            </a:r>
          </a:p>
        </p:txBody>
      </p:sp>
      <p:cxnSp>
        <p:nvCxnSpPr>
          <p:cNvPr id="15" name="Shape 133">
            <a:extLst>
              <a:ext uri="{FF2B5EF4-FFF2-40B4-BE49-F238E27FC236}">
                <a16:creationId xmlns:a16="http://schemas.microsoft.com/office/drawing/2014/main" id="{541E264E-74B6-4048-BD8F-6A8721AF1E05}"/>
              </a:ext>
            </a:extLst>
          </p:cNvPr>
          <p:cNvCxnSpPr>
            <a:stCxn id="10" idx="4"/>
            <a:endCxn id="14" idx="0"/>
          </p:cNvCxnSpPr>
          <p:nvPr/>
        </p:nvCxnSpPr>
        <p:spPr>
          <a:xfrm>
            <a:off x="6246575" y="4160638"/>
            <a:ext cx="1" cy="3764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73821-01F2-4535-B5C3-17A18D19EAE9}"/>
              </a:ext>
            </a:extLst>
          </p:cNvPr>
          <p:cNvSpPr txBox="1"/>
          <p:nvPr/>
        </p:nvSpPr>
        <p:spPr>
          <a:xfrm>
            <a:off x="2015113" y="5599250"/>
            <a:ext cx="5156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Resulting graph when statement ordering is not considered.</a:t>
            </a:r>
          </a:p>
        </p:txBody>
      </p:sp>
      <p:sp>
        <p:nvSpPr>
          <p:cNvPr id="17" name="Shape 117">
            <a:extLst>
              <a:ext uri="{FF2B5EF4-FFF2-40B4-BE49-F238E27FC236}">
                <a16:creationId xmlns:a16="http://schemas.microsoft.com/office/drawing/2014/main" id="{7B580F8F-C75C-47A2-BE1C-923E59C70D97}"/>
              </a:ext>
            </a:extLst>
          </p:cNvPr>
          <p:cNvSpPr/>
          <p:nvPr/>
        </p:nvSpPr>
        <p:spPr>
          <a:xfrm>
            <a:off x="7482736" y="4506586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8" name="Shape 133">
            <a:extLst>
              <a:ext uri="{FF2B5EF4-FFF2-40B4-BE49-F238E27FC236}">
                <a16:creationId xmlns:a16="http://schemas.microsoft.com/office/drawing/2014/main" id="{8E9B684E-25AC-43A2-ABC0-0A0B592A188D}"/>
              </a:ext>
            </a:extLst>
          </p:cNvPr>
          <p:cNvCxnSpPr>
            <a:stCxn id="10" idx="5"/>
            <a:endCxn id="17" idx="2"/>
          </p:cNvCxnSpPr>
          <p:nvPr/>
        </p:nvCxnSpPr>
        <p:spPr>
          <a:xfrm>
            <a:off x="6382553" y="4104317"/>
            <a:ext cx="1100185" cy="5945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675940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Autofit/>
          </a:bodyPr>
          <a:lstStyle/>
          <a:p>
            <a:r>
              <a:rPr lang="en-US" sz="2800" dirty="0"/>
              <a:t>Code Transformation (after </a:t>
            </a:r>
            <a:r>
              <a:rPr lang="mr-IN" sz="2800" dirty="0"/>
              <a:t>–</a:t>
            </a:r>
            <a:r>
              <a:rPr lang="en-US" sz="2800" dirty="0"/>
              <a:t> flow sensitive): </a:t>
            </a:r>
            <a:br>
              <a:rPr lang="en-US" sz="2800" dirty="0"/>
            </a:br>
            <a:r>
              <a:rPr lang="en-US" sz="2800" dirty="0"/>
              <a:t>Static Single Assignment Form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32145D-8774-46BE-B8CC-7CEC1C2D025B}"/>
              </a:ext>
            </a:extLst>
          </p:cNvPr>
          <p:cNvSpPr txBox="1"/>
          <p:nvPr/>
        </p:nvSpPr>
        <p:spPr>
          <a:xfrm>
            <a:off x="472919" y="3036768"/>
            <a:ext cx="17743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 x = 1;</a:t>
            </a:r>
          </a:p>
          <a:p>
            <a:r>
              <a:rPr lang="en-US" sz="2000" dirty="0"/>
              <a:t>2.  x = 2;</a:t>
            </a:r>
          </a:p>
          <a:p>
            <a:r>
              <a:rPr lang="en-US" sz="2000" dirty="0"/>
              <a:t>3.  if(condition)</a:t>
            </a:r>
          </a:p>
          <a:p>
            <a:r>
              <a:rPr lang="en-US" sz="2000" dirty="0"/>
              <a:t>4.     x = 3;</a:t>
            </a:r>
          </a:p>
          <a:p>
            <a:r>
              <a:rPr lang="en-US" sz="2000" dirty="0"/>
              <a:t>5.  read(x);</a:t>
            </a:r>
          </a:p>
          <a:p>
            <a:r>
              <a:rPr lang="en-US" sz="2000" dirty="0"/>
              <a:t>6.  x = 4;</a:t>
            </a:r>
          </a:p>
          <a:p>
            <a:r>
              <a:rPr lang="en-US" sz="2000" dirty="0"/>
              <a:t>7.  y = x;</a:t>
            </a:r>
          </a:p>
        </p:txBody>
      </p:sp>
      <p:sp>
        <p:nvSpPr>
          <p:cNvPr id="20" name="Right Arrow 4">
            <a:extLst>
              <a:ext uri="{FF2B5EF4-FFF2-40B4-BE49-F238E27FC236}">
                <a16:creationId xmlns:a16="http://schemas.microsoft.com/office/drawing/2014/main" id="{38798E87-29BE-445C-89B6-6717783D5E71}"/>
              </a:ext>
            </a:extLst>
          </p:cNvPr>
          <p:cNvSpPr/>
          <p:nvPr/>
        </p:nvSpPr>
        <p:spPr>
          <a:xfrm>
            <a:off x="2433810" y="3636522"/>
            <a:ext cx="1227165" cy="6078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3B989-0FBA-4653-9839-DE450C6405C5}"/>
              </a:ext>
            </a:extLst>
          </p:cNvPr>
          <p:cNvSpPr txBox="1"/>
          <p:nvPr/>
        </p:nvSpPr>
        <p:spPr>
          <a:xfrm>
            <a:off x="3741456" y="3036288"/>
            <a:ext cx="18003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1.  x</a:t>
            </a:r>
            <a:r>
              <a:rPr lang="en-US" sz="2000" baseline="-25000" dirty="0"/>
              <a:t>1,1</a:t>
            </a:r>
            <a:r>
              <a:rPr lang="en-US" sz="2000" dirty="0"/>
              <a:t> = 1;</a:t>
            </a:r>
          </a:p>
          <a:p>
            <a:r>
              <a:rPr lang="en-US" sz="2000" dirty="0"/>
              <a:t>2.  x</a:t>
            </a:r>
            <a:r>
              <a:rPr lang="en-US" sz="2000" baseline="-25000" dirty="0"/>
              <a:t>2,2</a:t>
            </a:r>
            <a:r>
              <a:rPr lang="en-US" sz="2000" dirty="0"/>
              <a:t> = 2;</a:t>
            </a:r>
          </a:p>
          <a:p>
            <a:r>
              <a:rPr lang="en-US" sz="2000" dirty="0"/>
              <a:t>3.  if(condition)</a:t>
            </a:r>
          </a:p>
          <a:p>
            <a:r>
              <a:rPr lang="en-US" sz="2000" dirty="0"/>
              <a:t>4.     x</a:t>
            </a:r>
            <a:r>
              <a:rPr lang="en-US" sz="2000" baseline="-25000" dirty="0"/>
              <a:t>3,4</a:t>
            </a:r>
            <a:r>
              <a:rPr lang="en-US" sz="2000" dirty="0"/>
              <a:t> = 3;</a:t>
            </a:r>
          </a:p>
          <a:p>
            <a:r>
              <a:rPr lang="en-US" sz="2000" dirty="0"/>
              <a:t>5.  read(x</a:t>
            </a:r>
            <a:r>
              <a:rPr lang="en-US" sz="2000" baseline="-25000" dirty="0"/>
              <a:t>2,2</a:t>
            </a:r>
            <a:r>
              <a:rPr lang="en-US" sz="2000" dirty="0"/>
              <a:t>,</a:t>
            </a:r>
            <a:r>
              <a:rPr lang="en-US" sz="2000" baseline="-25000" dirty="0"/>
              <a:t>3,4</a:t>
            </a:r>
            <a:r>
              <a:rPr lang="en-US" sz="2000" dirty="0"/>
              <a:t>);</a:t>
            </a:r>
          </a:p>
          <a:p>
            <a:r>
              <a:rPr lang="en-US" sz="2000" dirty="0"/>
              <a:t>6.  x</a:t>
            </a:r>
            <a:r>
              <a:rPr lang="en-US" sz="2000" baseline="-25000" dirty="0"/>
              <a:t>4,6</a:t>
            </a:r>
            <a:r>
              <a:rPr lang="en-US" sz="2000" dirty="0"/>
              <a:t> = 4;</a:t>
            </a:r>
          </a:p>
          <a:p>
            <a:r>
              <a:rPr lang="en-US" sz="2000" dirty="0"/>
              <a:t>7.  y</a:t>
            </a:r>
            <a:r>
              <a:rPr lang="en-US" sz="2000" baseline="-25000" dirty="0"/>
              <a:t>1,7</a:t>
            </a:r>
            <a:r>
              <a:rPr lang="en-US" sz="2000" dirty="0"/>
              <a:t> = x</a:t>
            </a:r>
            <a:r>
              <a:rPr lang="en-US" sz="2000" baseline="-25000" dirty="0"/>
              <a:t>4,6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1400" dirty="0"/>
              <a:t>Note: &lt;</a:t>
            </a:r>
            <a:r>
              <a:rPr lang="en-US" sz="1400" dirty="0" err="1"/>
              <a:t>Def#,Line</a:t>
            </a:r>
            <a:r>
              <a:rPr lang="en-US" sz="1400" dirty="0"/>
              <a:t>#&gt;</a:t>
            </a:r>
          </a:p>
        </p:txBody>
      </p:sp>
      <p:sp>
        <p:nvSpPr>
          <p:cNvPr id="22" name="Shape 117">
            <a:extLst>
              <a:ext uri="{FF2B5EF4-FFF2-40B4-BE49-F238E27FC236}">
                <a16:creationId xmlns:a16="http://schemas.microsoft.com/office/drawing/2014/main" id="{F31B2195-B93D-424E-B5CF-003C39B6E283}"/>
              </a:ext>
            </a:extLst>
          </p:cNvPr>
          <p:cNvSpPr/>
          <p:nvPr/>
        </p:nvSpPr>
        <p:spPr>
          <a:xfrm>
            <a:off x="5976558" y="2998868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Shape 117">
            <a:extLst>
              <a:ext uri="{FF2B5EF4-FFF2-40B4-BE49-F238E27FC236}">
                <a16:creationId xmlns:a16="http://schemas.microsoft.com/office/drawing/2014/main" id="{B346670C-A15D-4FB0-B56E-E6D8BBCE4004}"/>
              </a:ext>
            </a:extLst>
          </p:cNvPr>
          <p:cNvSpPr/>
          <p:nvPr/>
        </p:nvSpPr>
        <p:spPr>
          <a:xfrm>
            <a:off x="6674131" y="2989247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Shape 117">
            <a:extLst>
              <a:ext uri="{FF2B5EF4-FFF2-40B4-BE49-F238E27FC236}">
                <a16:creationId xmlns:a16="http://schemas.microsoft.com/office/drawing/2014/main" id="{F03B63F8-E595-4398-A1A0-35DEB14339AB}"/>
              </a:ext>
            </a:extLst>
          </p:cNvPr>
          <p:cNvSpPr/>
          <p:nvPr/>
        </p:nvSpPr>
        <p:spPr>
          <a:xfrm>
            <a:off x="7404360" y="2991630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5" name="Shape 117">
            <a:extLst>
              <a:ext uri="{FF2B5EF4-FFF2-40B4-BE49-F238E27FC236}">
                <a16:creationId xmlns:a16="http://schemas.microsoft.com/office/drawing/2014/main" id="{AE8C2A64-509F-4D66-A2E5-A22BAEDC9462}"/>
              </a:ext>
            </a:extLst>
          </p:cNvPr>
          <p:cNvSpPr/>
          <p:nvPr/>
        </p:nvSpPr>
        <p:spPr>
          <a:xfrm>
            <a:off x="8106643" y="2991630"/>
            <a:ext cx="384600" cy="384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Shape 117">
            <a:extLst>
              <a:ext uri="{FF2B5EF4-FFF2-40B4-BE49-F238E27FC236}">
                <a16:creationId xmlns:a16="http://schemas.microsoft.com/office/drawing/2014/main" id="{E122F498-737B-426C-A126-7CC448ADF801}"/>
              </a:ext>
            </a:extLst>
          </p:cNvPr>
          <p:cNvSpPr/>
          <p:nvPr/>
        </p:nvSpPr>
        <p:spPr>
          <a:xfrm>
            <a:off x="6478461" y="4906599"/>
            <a:ext cx="1368187" cy="557691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600" dirty="0"/>
              <a:t>read(</a:t>
            </a:r>
            <a:r>
              <a:rPr lang="en-US" sz="1600" dirty="0" err="1"/>
              <a:t>arg</a:t>
            </a:r>
            <a:r>
              <a:rPr lang="en-US" sz="1600" dirty="0"/>
              <a:t>)</a:t>
            </a:r>
            <a:endParaRPr lang="en-US" dirty="0"/>
          </a:p>
        </p:txBody>
      </p:sp>
      <p:cxnSp>
        <p:nvCxnSpPr>
          <p:cNvPr id="27" name="Shape 133">
            <a:extLst>
              <a:ext uri="{FF2B5EF4-FFF2-40B4-BE49-F238E27FC236}">
                <a16:creationId xmlns:a16="http://schemas.microsoft.com/office/drawing/2014/main" id="{8974111E-2380-4A23-865B-8D2D7A34329D}"/>
              </a:ext>
            </a:extLst>
          </p:cNvPr>
          <p:cNvCxnSpPr>
            <a:stCxn id="29" idx="4"/>
            <a:endCxn id="26" idx="0"/>
          </p:cNvCxnSpPr>
          <p:nvPr/>
        </p:nvCxnSpPr>
        <p:spPr>
          <a:xfrm>
            <a:off x="6866431" y="4119519"/>
            <a:ext cx="296122" cy="7870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" name="Shape 117">
            <a:extLst>
              <a:ext uri="{FF2B5EF4-FFF2-40B4-BE49-F238E27FC236}">
                <a16:creationId xmlns:a16="http://schemas.microsoft.com/office/drawing/2014/main" id="{DBC22D4A-832B-4A85-B325-0E816EBAE0E7}"/>
              </a:ext>
            </a:extLst>
          </p:cNvPr>
          <p:cNvSpPr/>
          <p:nvPr/>
        </p:nvSpPr>
        <p:spPr>
          <a:xfrm>
            <a:off x="5824606" y="3589788"/>
            <a:ext cx="669134" cy="51911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1600" dirty="0"/>
              <a:t>x</a:t>
            </a:r>
            <a:r>
              <a:rPr lang="en-US" sz="1600" baseline="-25000" dirty="0"/>
              <a:t>1,1</a:t>
            </a:r>
          </a:p>
        </p:txBody>
      </p:sp>
      <p:sp>
        <p:nvSpPr>
          <p:cNvPr id="29" name="Shape 117">
            <a:extLst>
              <a:ext uri="{FF2B5EF4-FFF2-40B4-BE49-F238E27FC236}">
                <a16:creationId xmlns:a16="http://schemas.microsoft.com/office/drawing/2014/main" id="{903D0C1B-5127-4A41-A78A-347643DC3CB9}"/>
              </a:ext>
            </a:extLst>
          </p:cNvPr>
          <p:cNvSpPr/>
          <p:nvPr/>
        </p:nvSpPr>
        <p:spPr>
          <a:xfrm>
            <a:off x="6531864" y="3600405"/>
            <a:ext cx="669134" cy="51911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x</a:t>
            </a:r>
            <a:r>
              <a:rPr lang="en-US" sz="1600" baseline="-25000" dirty="0"/>
              <a:t>2,2</a:t>
            </a:r>
          </a:p>
        </p:txBody>
      </p:sp>
      <p:sp>
        <p:nvSpPr>
          <p:cNvPr id="30" name="Shape 117">
            <a:extLst>
              <a:ext uri="{FF2B5EF4-FFF2-40B4-BE49-F238E27FC236}">
                <a16:creationId xmlns:a16="http://schemas.microsoft.com/office/drawing/2014/main" id="{F11B9612-243E-47F9-9E86-7A721376B9F5}"/>
              </a:ext>
            </a:extLst>
          </p:cNvPr>
          <p:cNvSpPr/>
          <p:nvPr/>
        </p:nvSpPr>
        <p:spPr>
          <a:xfrm>
            <a:off x="7252408" y="3582550"/>
            <a:ext cx="669134" cy="51911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x</a:t>
            </a:r>
            <a:r>
              <a:rPr lang="en-US" sz="1600" baseline="-25000" dirty="0"/>
              <a:t>3,4</a:t>
            </a:r>
          </a:p>
        </p:txBody>
      </p:sp>
      <p:sp>
        <p:nvSpPr>
          <p:cNvPr id="31" name="Shape 117">
            <a:extLst>
              <a:ext uri="{FF2B5EF4-FFF2-40B4-BE49-F238E27FC236}">
                <a16:creationId xmlns:a16="http://schemas.microsoft.com/office/drawing/2014/main" id="{4196DBDE-43B9-4840-BB67-897E4CF83FC2}"/>
              </a:ext>
            </a:extLst>
          </p:cNvPr>
          <p:cNvSpPr/>
          <p:nvPr/>
        </p:nvSpPr>
        <p:spPr>
          <a:xfrm>
            <a:off x="7954691" y="3582550"/>
            <a:ext cx="669134" cy="51911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x</a:t>
            </a:r>
            <a:r>
              <a:rPr lang="en-US" sz="1600" baseline="-25000" dirty="0"/>
              <a:t>4,6</a:t>
            </a:r>
          </a:p>
        </p:txBody>
      </p:sp>
      <p:cxnSp>
        <p:nvCxnSpPr>
          <p:cNvPr id="32" name="Shape 133">
            <a:extLst>
              <a:ext uri="{FF2B5EF4-FFF2-40B4-BE49-F238E27FC236}">
                <a16:creationId xmlns:a16="http://schemas.microsoft.com/office/drawing/2014/main" id="{3BA5E361-77C7-4C08-A4DF-D8BD3E27366C}"/>
              </a:ext>
            </a:extLst>
          </p:cNvPr>
          <p:cNvCxnSpPr>
            <a:stCxn id="22" idx="4"/>
            <a:endCxn id="28" idx="0"/>
          </p:cNvCxnSpPr>
          <p:nvPr/>
        </p:nvCxnSpPr>
        <p:spPr>
          <a:xfrm flipH="1">
            <a:off x="6159175" y="3383468"/>
            <a:ext cx="9685" cy="206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3" name="Shape 133">
            <a:extLst>
              <a:ext uri="{FF2B5EF4-FFF2-40B4-BE49-F238E27FC236}">
                <a16:creationId xmlns:a16="http://schemas.microsoft.com/office/drawing/2014/main" id="{410CCC1F-BCD1-4A25-AD75-735ECD13DAE5}"/>
              </a:ext>
            </a:extLst>
          </p:cNvPr>
          <p:cNvCxnSpPr>
            <a:stCxn id="23" idx="4"/>
          </p:cNvCxnSpPr>
          <p:nvPr/>
        </p:nvCxnSpPr>
        <p:spPr>
          <a:xfrm>
            <a:off x="6866433" y="3373847"/>
            <a:ext cx="3733" cy="22655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33">
            <a:extLst>
              <a:ext uri="{FF2B5EF4-FFF2-40B4-BE49-F238E27FC236}">
                <a16:creationId xmlns:a16="http://schemas.microsoft.com/office/drawing/2014/main" id="{EDE71405-2B48-4267-B22E-4E460E707D6C}"/>
              </a:ext>
            </a:extLst>
          </p:cNvPr>
          <p:cNvCxnSpPr>
            <a:stCxn id="24" idx="4"/>
          </p:cNvCxnSpPr>
          <p:nvPr/>
        </p:nvCxnSpPr>
        <p:spPr>
          <a:xfrm>
            <a:off x="7596662" y="3376232"/>
            <a:ext cx="2555" cy="2241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" name="Shape 133">
            <a:extLst>
              <a:ext uri="{FF2B5EF4-FFF2-40B4-BE49-F238E27FC236}">
                <a16:creationId xmlns:a16="http://schemas.microsoft.com/office/drawing/2014/main" id="{D0941150-AC81-490F-A139-0190849FC225}"/>
              </a:ext>
            </a:extLst>
          </p:cNvPr>
          <p:cNvCxnSpPr/>
          <p:nvPr/>
        </p:nvCxnSpPr>
        <p:spPr>
          <a:xfrm>
            <a:off x="8296756" y="3383468"/>
            <a:ext cx="7995" cy="2063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hape 133">
            <a:extLst>
              <a:ext uri="{FF2B5EF4-FFF2-40B4-BE49-F238E27FC236}">
                <a16:creationId xmlns:a16="http://schemas.microsoft.com/office/drawing/2014/main" id="{E5ED023E-8FC4-4951-B3A0-C0AF04BAEBBE}"/>
              </a:ext>
            </a:extLst>
          </p:cNvPr>
          <p:cNvCxnSpPr>
            <a:stCxn id="30" idx="4"/>
            <a:endCxn id="26" idx="0"/>
          </p:cNvCxnSpPr>
          <p:nvPr/>
        </p:nvCxnSpPr>
        <p:spPr>
          <a:xfrm flipH="1">
            <a:off x="7162553" y="4101666"/>
            <a:ext cx="424422" cy="8049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" name="Shape 133">
            <a:extLst>
              <a:ext uri="{FF2B5EF4-FFF2-40B4-BE49-F238E27FC236}">
                <a16:creationId xmlns:a16="http://schemas.microsoft.com/office/drawing/2014/main" id="{01D14C9A-10F5-452F-B2A3-E322A3C593DE}"/>
              </a:ext>
            </a:extLst>
          </p:cNvPr>
          <p:cNvCxnSpPr>
            <a:stCxn id="31" idx="4"/>
            <a:endCxn id="38" idx="0"/>
          </p:cNvCxnSpPr>
          <p:nvPr/>
        </p:nvCxnSpPr>
        <p:spPr>
          <a:xfrm>
            <a:off x="8289258" y="4101664"/>
            <a:ext cx="7496" cy="8435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" name="Shape 117">
            <a:extLst>
              <a:ext uri="{FF2B5EF4-FFF2-40B4-BE49-F238E27FC236}">
                <a16:creationId xmlns:a16="http://schemas.microsoft.com/office/drawing/2014/main" id="{1C68361E-AA7F-4F07-A22F-751B4D22B214}"/>
              </a:ext>
            </a:extLst>
          </p:cNvPr>
          <p:cNvSpPr/>
          <p:nvPr/>
        </p:nvSpPr>
        <p:spPr>
          <a:xfrm>
            <a:off x="7979868" y="4945174"/>
            <a:ext cx="633775" cy="51911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y</a:t>
            </a:r>
            <a:r>
              <a:rPr lang="en-US" sz="1100" baseline="-25000" dirty="0"/>
              <a:t>1,7</a:t>
            </a:r>
          </a:p>
        </p:txBody>
      </p:sp>
    </p:spTree>
    <p:extLst>
      <p:ext uri="{BB962C8B-B14F-4D97-AF65-F5344CB8AC3E}">
        <p14:creationId xmlns:p14="http://schemas.microsoft.com/office/powerpoint/2010/main" val="1862916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Data Dependence Graph (DDG)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088" y="3008832"/>
            <a:ext cx="4001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Note that we could summarize data flow on a per statement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graph is called a </a:t>
            </a:r>
            <a:r>
              <a:rPr lang="en-US" sz="1600" i="1" dirty="0"/>
              <a:t>Data Dependence Graph</a:t>
            </a:r>
            <a:r>
              <a:rPr lang="en-US" sz="1600" dirty="0"/>
              <a:t> (DDG)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DDG dependences represent only the </a:t>
            </a:r>
            <a:r>
              <a:rPr lang="en-US" sz="1600" i="1" dirty="0"/>
              <a:t>relevant</a:t>
            </a:r>
            <a:r>
              <a:rPr lang="en-US" sz="1600" dirty="0"/>
              <a:t> data flow relationships of a program [FOW87]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8B7E9-D675-4F37-9446-4AABEFF58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08833"/>
            <a:ext cx="4118467" cy="2602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DC75B-BF8B-49EE-B49D-9FAE41E57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08832"/>
            <a:ext cx="4118467" cy="26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Data Dependence Slicing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606496"/>
            <a:ext cx="740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 Data Dependence Slice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statements influence the assigned value in this statement?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Forward Data Dependence Slice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statements could the assigned value in this statement influence?</a:t>
            </a:r>
          </a:p>
        </p:txBody>
      </p:sp>
    </p:spTree>
    <p:extLst>
      <p:ext uri="{BB962C8B-B14F-4D97-AF65-F5344CB8AC3E}">
        <p14:creationId xmlns:p14="http://schemas.microsoft.com/office/powerpoint/2010/main" val="4167723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Control Flow Graph (CFG)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D51A6-5048-49B3-9F9B-B2E0269FFDCB}"/>
              </a:ext>
            </a:extLst>
          </p:cNvPr>
          <p:cNvSpPr/>
          <p:nvPr/>
        </p:nvSpPr>
        <p:spPr>
          <a:xfrm>
            <a:off x="120897" y="2345400"/>
            <a:ext cx="3684815" cy="2282761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readInput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();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if(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== 1)</a:t>
            </a:r>
          </a:p>
          <a:p>
            <a:pPr marL="673524" indent="-342900" defTabSz="617220"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print(“test”);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  else</a:t>
            </a:r>
          </a:p>
          <a:p>
            <a:pPr marL="673524" indent="-342900" defTabSz="617220">
              <a:buAutoNum type="arabicPeriod" startAt="4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1;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print(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return; // terminate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AC16A-0DCC-4278-A694-8D9780EA431E}"/>
              </a:ext>
            </a:extLst>
          </p:cNvPr>
          <p:cNvSpPr txBox="1"/>
          <p:nvPr/>
        </p:nvSpPr>
        <p:spPr>
          <a:xfrm>
            <a:off x="2729746" y="3605151"/>
            <a:ext cx="1851660" cy="343769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prstClr val="black"/>
                </a:solidFill>
                <a:latin typeface="Calibri Light"/>
                <a:cs typeface="Calibri Light"/>
              </a:rPr>
              <a:t>detected failure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9B279-BFA2-469F-B226-8F52B1A5E314}"/>
              </a:ext>
            </a:extLst>
          </p:cNvPr>
          <p:cNvSpPr txBox="1"/>
          <p:nvPr/>
        </p:nvSpPr>
        <p:spPr>
          <a:xfrm>
            <a:off x="2762403" y="2967466"/>
            <a:ext cx="1866900" cy="620768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Relevant lines:</a:t>
            </a:r>
          </a:p>
          <a:p>
            <a:pPr defTabSz="617220"/>
            <a:r>
              <a:rPr lang="en-US" sz="1600" dirty="0">
                <a:solidFill>
                  <a:srgbClr val="FF0000"/>
                </a:solidFill>
                <a:latin typeface="Calibri Light"/>
                <a:cs typeface="Calibri Light"/>
              </a:rPr>
              <a:t>1,2,4</a:t>
            </a:r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1C77B7-079C-4A22-B368-BE0481DE347B}"/>
              </a:ext>
            </a:extLst>
          </p:cNvPr>
          <p:cNvCxnSpPr/>
          <p:nvPr/>
        </p:nvCxnSpPr>
        <p:spPr bwMode="auto">
          <a:xfrm flipH="1">
            <a:off x="1356934" y="3740459"/>
            <a:ext cx="1372812" cy="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B784E26-D782-4635-9A28-2B86839B6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61" y="2223820"/>
            <a:ext cx="2149496" cy="42408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02AAB2-D91A-4FAC-B2C6-1FD002D4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682" y="4628161"/>
            <a:ext cx="5670560" cy="182173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What lines must we consider if the value of </a:t>
            </a:r>
            <a:r>
              <a:rPr lang="en-US" sz="1600" i="1" dirty="0" err="1"/>
              <a:t>i</a:t>
            </a:r>
            <a:r>
              <a:rPr lang="en-US" sz="1600" dirty="0"/>
              <a:t> printed is incorrect?</a:t>
            </a:r>
          </a:p>
          <a:p>
            <a:r>
              <a:rPr lang="en-US" sz="1600" dirty="0"/>
              <a:t>A </a:t>
            </a:r>
            <a:r>
              <a:rPr lang="en-US" sz="1600" i="1" dirty="0"/>
              <a:t>Control Flow Graph </a:t>
            </a:r>
            <a:r>
              <a:rPr lang="en-US" sz="1600" dirty="0"/>
              <a:t>(CFG) represents the possible sequential execution orderings of each statement in a program</a:t>
            </a:r>
          </a:p>
          <a:p>
            <a:r>
              <a:rPr lang="en-US" sz="1600" dirty="0"/>
              <a:t>Data flow influences control flow, so this graph is not enough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807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Control Dependence Graph (CDG)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a statement X determines whether a statement Y can be executed then statement Y is </a:t>
            </a:r>
            <a:r>
              <a:rPr lang="en-US" sz="1600" i="1" dirty="0"/>
              <a:t>control dependent</a:t>
            </a:r>
            <a:r>
              <a:rPr lang="en-US" sz="1600" dirty="0"/>
              <a:t> on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dependence exists between two statements, if a statement directly controls the execution of the other statement [FOW87]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EA804-FACD-49CA-859E-F176F829D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19" y="3599078"/>
            <a:ext cx="6253161" cy="301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68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Building a CDG 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45206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augment the CFG with a single “entry” node and single “exit”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an “augmentation” node which has the “entry” and “exit” nodes as children.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5EF4C-E15D-4E34-9638-68BF6C083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873" y="1704791"/>
            <a:ext cx="2284865" cy="48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259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Building a CDG (2)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8" y="2447048"/>
            <a:ext cx="42719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 </a:t>
            </a:r>
            <a:r>
              <a:rPr lang="en-US" sz="1600" i="1" dirty="0"/>
              <a:t>dominates</a:t>
            </a:r>
            <a:r>
              <a:rPr lang="en-US" sz="1600" dirty="0"/>
              <a:t> Y if every path from the entry node to Y must go through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i="1" dirty="0"/>
              <a:t>dominator tree </a:t>
            </a:r>
            <a:r>
              <a:rPr lang="en-US" sz="1600" dirty="0"/>
              <a:t>is a tree where each node's children are those nodes it immediately dominates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Compute a forward dominance tree (i.e. post-dominance analysis) of the augmented CFG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58C4-E5D9-46A8-BEF1-8F3D7EDF2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02" y="2090244"/>
            <a:ext cx="3660141" cy="43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3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Building a CDG (3)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0039" y="2447049"/>
            <a:ext cx="3518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i="1" dirty="0"/>
              <a:t>least common ancestor </a:t>
            </a:r>
            <a:r>
              <a:rPr lang="en-US" sz="1600" dirty="0"/>
              <a:t>(LCA) of two nodes X and Y is the deepest tree node that has both X and Y as descendants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For each edge (X 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Y) in CFG, find nodes in FDT from LCA(X,Y) to Y, which are </a:t>
            </a:r>
            <a:r>
              <a:rPr lang="en-US" sz="1600" i="1" dirty="0"/>
              <a:t>control dependent</a:t>
            </a:r>
            <a:r>
              <a:rPr lang="en-US" sz="1600" dirty="0"/>
              <a:t> on X.</a:t>
            </a:r>
          </a:p>
          <a:p>
            <a:pPr marL="6858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Exclude LCA(X,Y) if LCA(X,Y) is not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41B35-A70D-4320-AB6A-93AE5BBF9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18" y="2649913"/>
            <a:ext cx="2987775" cy="354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38C4B-5340-4CCE-A731-6FA976448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93" y="2649913"/>
            <a:ext cx="1922959" cy="4062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0E84F-DDC8-49FE-B2E5-4CA3CCD62ED7}"/>
              </a:ext>
            </a:extLst>
          </p:cNvPr>
          <p:cNvSpPr txBox="1"/>
          <p:nvPr/>
        </p:nvSpPr>
        <p:spPr>
          <a:xfrm>
            <a:off x="4059093" y="2123883"/>
            <a:ext cx="19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Augmented CFG</a:t>
            </a:r>
          </a:p>
          <a:p>
            <a:pPr algn="ctr"/>
            <a:r>
              <a:rPr lang="en-US" dirty="0"/>
              <a:t>(ACFG)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A2281-EFC3-454D-A6A0-11A96528798F}"/>
              </a:ext>
            </a:extLst>
          </p:cNvPr>
          <p:cNvSpPr txBox="1"/>
          <p:nvPr/>
        </p:nvSpPr>
        <p:spPr>
          <a:xfrm>
            <a:off x="6046518" y="2231724"/>
            <a:ext cx="29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Dominance Tree (FDT)</a:t>
            </a:r>
          </a:p>
        </p:txBody>
      </p:sp>
    </p:spTree>
    <p:extLst>
      <p:ext uri="{BB962C8B-B14F-4D97-AF65-F5344CB8AC3E}">
        <p14:creationId xmlns:p14="http://schemas.microsoft.com/office/powerpoint/2010/main" val="836942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Lexical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5238860"/>
            <a:ext cx="8172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Program: </a:t>
            </a:r>
            <a:r>
              <a:rPr lang="en-US" sz="2400" b="1" i="1" dirty="0"/>
              <a:t>++[&gt;+[+]].</a:t>
            </a:r>
          </a:p>
          <a:p>
            <a:r>
              <a:rPr lang="en-US" sz="2400" dirty="0"/>
              <a:t>Program Tokens: </a:t>
            </a:r>
            <a:r>
              <a:rPr lang="en-US" sz="1600" b="1" dirty="0"/>
              <a:t>INCREMENT   </a:t>
            </a:r>
            <a:r>
              <a:rPr lang="en-US" sz="1600" b="1" dirty="0" err="1"/>
              <a:t>INCREMENT</a:t>
            </a:r>
            <a:r>
              <a:rPr lang="en-US" sz="1600" b="1" dirty="0"/>
              <a:t>   LOOP_HEADER   MOVE_RIGHT   INCREMENT   LOOP_HEADER   INCREMENT LOOP_FOOTER   </a:t>
            </a:r>
            <a:r>
              <a:rPr lang="en-US" sz="1600" b="1" dirty="0" err="1"/>
              <a:t>LOOP_FOOTER</a:t>
            </a:r>
            <a:r>
              <a:rPr lang="en-US" sz="1600" b="1" dirty="0"/>
              <a:t>   WRITE   &lt;EOF&gt;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7C291-076F-486F-BA23-9488C7182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7" y="2331165"/>
            <a:ext cx="275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9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Building a CDG (4)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A05D3-599A-4428-95A3-209E4CBEE9A0}"/>
              </a:ext>
            </a:extLst>
          </p:cNvPr>
          <p:cNvSpPr/>
          <p:nvPr/>
        </p:nvSpPr>
        <p:spPr>
          <a:xfrm>
            <a:off x="72713" y="5224139"/>
            <a:ext cx="3664544" cy="1420987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sz="1100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</a:t>
            </a:r>
            <a:r>
              <a:rPr lang="en-US" sz="1100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readInput</a:t>
            </a: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();</a:t>
            </a:r>
          </a:p>
          <a:p>
            <a:pPr marL="330624" defTabSz="617220"/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if(</a:t>
            </a:r>
            <a:r>
              <a:rPr lang="en-US" sz="1100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== 1)</a:t>
            </a:r>
          </a:p>
          <a:p>
            <a:pPr marL="673524" indent="-342900" defTabSz="617220">
              <a:buAutoNum type="arabicPeriod" startAt="3"/>
            </a:pP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print(“test”);</a:t>
            </a:r>
          </a:p>
          <a:p>
            <a:pPr marL="330624" defTabSz="617220"/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  else</a:t>
            </a:r>
          </a:p>
          <a:p>
            <a:pPr marL="673524" indent="-342900" defTabSz="617220">
              <a:buAutoNum type="arabicPeriod" startAt="4"/>
            </a:pPr>
            <a:r>
              <a:rPr lang="en-US" sz="1100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1;</a:t>
            </a:r>
          </a:p>
          <a:p>
            <a:pPr marL="330624" defTabSz="617220"/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print(</a:t>
            </a:r>
            <a:r>
              <a:rPr lang="en-US" sz="1100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);</a:t>
            </a:r>
          </a:p>
          <a:p>
            <a:pPr marL="330624" defTabSz="617220"/>
            <a:r>
              <a:rPr lang="en-US" sz="1100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return; // terminate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48DE2-5359-4F8D-B761-97EC07FB3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98" y="2582932"/>
            <a:ext cx="2987775" cy="3547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C6F90-58A7-4AD5-85B5-D7772C64A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38" y="2582932"/>
            <a:ext cx="1922959" cy="4062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A17A-E0AC-48F9-BC22-55FCF57D0E0D}"/>
              </a:ext>
            </a:extLst>
          </p:cNvPr>
          <p:cNvSpPr txBox="1"/>
          <p:nvPr/>
        </p:nvSpPr>
        <p:spPr>
          <a:xfrm>
            <a:off x="4299000" y="2158187"/>
            <a:ext cx="192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Augmented CFG</a:t>
            </a:r>
          </a:p>
          <a:p>
            <a:pPr algn="ctr"/>
            <a:r>
              <a:rPr lang="en-US" dirty="0"/>
              <a:t>(ACFG)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1433F-F652-42EE-9E3C-E7C2D6066436}"/>
              </a:ext>
            </a:extLst>
          </p:cNvPr>
          <p:cNvSpPr txBox="1"/>
          <p:nvPr/>
        </p:nvSpPr>
        <p:spPr>
          <a:xfrm>
            <a:off x="6248001" y="2293597"/>
            <a:ext cx="298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Dominance Tree (FDT)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CD94B-359C-4FAA-B32B-3DEC65845B3C}"/>
              </a:ext>
            </a:extLst>
          </p:cNvPr>
          <p:cNvSpPr txBox="1"/>
          <p:nvPr/>
        </p:nvSpPr>
        <p:spPr>
          <a:xfrm>
            <a:off x="391041" y="4826778"/>
            <a:ext cx="379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Remove LCA(X,Y) if LCA(X,Y) !=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FA101-A28D-4193-A86C-27B9B58A7684}"/>
              </a:ext>
            </a:extLst>
          </p:cNvPr>
          <p:cNvSpPr txBox="1"/>
          <p:nvPr/>
        </p:nvSpPr>
        <p:spPr>
          <a:xfrm>
            <a:off x="5401168" y="4074748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23D30-7693-4740-A7BF-507F2CB84F9F}"/>
              </a:ext>
            </a:extLst>
          </p:cNvPr>
          <p:cNvSpPr txBox="1"/>
          <p:nvPr/>
        </p:nvSpPr>
        <p:spPr>
          <a:xfrm>
            <a:off x="5260480" y="4459157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3C5C3-F3E3-4013-A5F5-14A68CD28064}"/>
              </a:ext>
            </a:extLst>
          </p:cNvPr>
          <p:cNvSpPr txBox="1"/>
          <p:nvPr/>
        </p:nvSpPr>
        <p:spPr>
          <a:xfrm>
            <a:off x="4405607" y="4797711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E80B2-6371-4968-B7CC-5465C098DAD3}"/>
              </a:ext>
            </a:extLst>
          </p:cNvPr>
          <p:cNvSpPr txBox="1"/>
          <p:nvPr/>
        </p:nvSpPr>
        <p:spPr>
          <a:xfrm>
            <a:off x="5815358" y="4797711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770DDE-F03E-4173-B6F5-0B6A911F13F6}"/>
              </a:ext>
            </a:extLst>
          </p:cNvPr>
          <p:cNvSpPr txBox="1"/>
          <p:nvPr/>
        </p:nvSpPr>
        <p:spPr>
          <a:xfrm>
            <a:off x="4415373" y="5175412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10FD8-630B-4387-B2C5-D3E7353306DF}"/>
              </a:ext>
            </a:extLst>
          </p:cNvPr>
          <p:cNvSpPr txBox="1"/>
          <p:nvPr/>
        </p:nvSpPr>
        <p:spPr>
          <a:xfrm>
            <a:off x="4694268" y="5528691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9B851-4393-44F2-BBE0-6E9CDB72F707}"/>
              </a:ext>
            </a:extLst>
          </p:cNvPr>
          <p:cNvSpPr txBox="1"/>
          <p:nvPr/>
        </p:nvSpPr>
        <p:spPr>
          <a:xfrm>
            <a:off x="7817872" y="3612583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5B9EB-8029-4934-AE17-8D090F2D91BA}"/>
              </a:ext>
            </a:extLst>
          </p:cNvPr>
          <p:cNvSpPr txBox="1"/>
          <p:nvPr/>
        </p:nvSpPr>
        <p:spPr>
          <a:xfrm>
            <a:off x="7962202" y="4021238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0D415-79D9-4616-AFE3-E7A28234372F}"/>
              </a:ext>
            </a:extLst>
          </p:cNvPr>
          <p:cNvSpPr txBox="1"/>
          <p:nvPr/>
        </p:nvSpPr>
        <p:spPr>
          <a:xfrm>
            <a:off x="6865308" y="4568216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ADAE46-048D-440D-B55B-72FA8166A031}"/>
              </a:ext>
            </a:extLst>
          </p:cNvPr>
          <p:cNvSpPr txBox="1"/>
          <p:nvPr/>
        </p:nvSpPr>
        <p:spPr>
          <a:xfrm>
            <a:off x="7673541" y="4406959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18056F-B48D-4052-B86C-A9AD0E2FA693}"/>
              </a:ext>
            </a:extLst>
          </p:cNvPr>
          <p:cNvSpPr txBox="1"/>
          <p:nvPr/>
        </p:nvSpPr>
        <p:spPr>
          <a:xfrm>
            <a:off x="7971968" y="5030557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319191-9A4D-4738-BD59-9FC8B0B7171F}"/>
              </a:ext>
            </a:extLst>
          </p:cNvPr>
          <p:cNvSpPr txBox="1"/>
          <p:nvPr/>
        </p:nvSpPr>
        <p:spPr>
          <a:xfrm>
            <a:off x="8810381" y="4576236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454AED-C04F-4B10-90D0-D8F873462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792684"/>
              </p:ext>
            </p:extLst>
          </p:nvPr>
        </p:nvGraphicFramePr>
        <p:xfrm>
          <a:off x="391041" y="2251848"/>
          <a:ext cx="379888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r>
                        <a:rPr lang="en-US" sz="1600" dirty="0"/>
                        <a:t>Edge X</a:t>
                      </a:r>
                      <a:r>
                        <a:rPr lang="en-US" sz="1600" dirty="0">
                          <a:sym typeface="Wingdings"/>
                        </a:rPr>
                        <a:t>Y</a:t>
                      </a:r>
                    </a:p>
                    <a:p>
                      <a:r>
                        <a:rPr lang="en-US" sz="1600" dirty="0">
                          <a:sym typeface="Wingdings"/>
                        </a:rPr>
                        <a:t>in ACFG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LCA(X,Y)</a:t>
                      </a:r>
                    </a:p>
                    <a:p>
                      <a:r>
                        <a:rPr lang="en-US" sz="1600" dirty="0"/>
                        <a:t>in FDT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FDT Nodes</a:t>
                      </a:r>
                    </a:p>
                    <a:p>
                      <a:r>
                        <a:rPr lang="en-US" sz="1600" dirty="0"/>
                        <a:t>Between(</a:t>
                      </a:r>
                      <a:r>
                        <a:rPr lang="en-US" sz="1600" baseline="0" dirty="0"/>
                        <a:t>LCA, Y)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9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sngStrik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  <a:r>
                        <a:rPr lang="en-US" sz="1600" dirty="0"/>
                        <a:t>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73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  <a:r>
                        <a:rPr lang="en-US" sz="1600" dirty="0"/>
                        <a:t>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237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Control Dependence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EFDFC-B6B3-4476-891F-6B2A9ED49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02" y="2828596"/>
            <a:ext cx="5105192" cy="2457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946FD-ED38-4B72-A070-E003CBFB793B}"/>
              </a:ext>
            </a:extLst>
          </p:cNvPr>
          <p:cNvSpPr txBox="1"/>
          <p:nvPr/>
        </p:nvSpPr>
        <p:spPr>
          <a:xfrm>
            <a:off x="4805904" y="3553895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719CA0-5298-4767-9643-D8EA6D411CDB}"/>
              </a:ext>
            </a:extLst>
          </p:cNvPr>
          <p:cNvSpPr txBox="1"/>
          <p:nvPr/>
        </p:nvSpPr>
        <p:spPr>
          <a:xfrm>
            <a:off x="5971932" y="3559763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CBDAE-96EE-4C91-BF8A-BB23370528B7}"/>
              </a:ext>
            </a:extLst>
          </p:cNvPr>
          <p:cNvSpPr txBox="1"/>
          <p:nvPr/>
        </p:nvSpPr>
        <p:spPr>
          <a:xfrm>
            <a:off x="6796012" y="3567308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47860-3D1C-4900-B502-0594D9790BA1}"/>
              </a:ext>
            </a:extLst>
          </p:cNvPr>
          <p:cNvSpPr txBox="1"/>
          <p:nvPr/>
        </p:nvSpPr>
        <p:spPr>
          <a:xfrm>
            <a:off x="7762205" y="3587064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4D850-A5F6-42F6-9EC2-D49E672B3742}"/>
              </a:ext>
            </a:extLst>
          </p:cNvPr>
          <p:cNvSpPr txBox="1"/>
          <p:nvPr/>
        </p:nvSpPr>
        <p:spPr>
          <a:xfrm>
            <a:off x="6742284" y="4513423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EDB73-85F1-482F-82B8-9B353D289EF0}"/>
              </a:ext>
            </a:extLst>
          </p:cNvPr>
          <p:cNvSpPr txBox="1"/>
          <p:nvPr/>
        </p:nvSpPr>
        <p:spPr>
          <a:xfrm>
            <a:off x="8630202" y="4513423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0E44DE-72A7-4F77-B3E5-AE3B985E5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70519"/>
              </p:ext>
            </p:extLst>
          </p:nvPr>
        </p:nvGraphicFramePr>
        <p:xfrm>
          <a:off x="162257" y="2695381"/>
          <a:ext cx="379888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8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478">
                <a:tc>
                  <a:txBody>
                    <a:bodyPr/>
                    <a:lstStyle/>
                    <a:p>
                      <a:r>
                        <a:rPr lang="en-US" sz="1600" dirty="0"/>
                        <a:t>Edge X</a:t>
                      </a:r>
                      <a:r>
                        <a:rPr lang="en-US" sz="1600" dirty="0">
                          <a:sym typeface="Wingdings"/>
                        </a:rPr>
                        <a:t>Y</a:t>
                      </a:r>
                    </a:p>
                    <a:p>
                      <a:r>
                        <a:rPr lang="en-US" sz="1600" dirty="0">
                          <a:sym typeface="Wingdings"/>
                        </a:rPr>
                        <a:t>in ACFG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LCA(X,Y)</a:t>
                      </a:r>
                    </a:p>
                    <a:p>
                      <a:r>
                        <a:rPr lang="en-US" sz="1600" dirty="0"/>
                        <a:t>in FDT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FDT Nodes</a:t>
                      </a:r>
                    </a:p>
                    <a:p>
                      <a:r>
                        <a:rPr lang="en-US" sz="1600" dirty="0"/>
                        <a:t>Between(</a:t>
                      </a:r>
                      <a:r>
                        <a:rPr lang="en-US" sz="1600" baseline="0" dirty="0"/>
                        <a:t>LCA, Y)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109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trike="sngStrik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59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  <a:r>
                        <a:rPr lang="en-US" sz="1600" dirty="0"/>
                        <a:t>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73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  <a:r>
                        <a:rPr lang="en-US" sz="1600" dirty="0"/>
                        <a:t>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42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>
                          <a:sym typeface="Wingdings"/>
                        </a:rPr>
                        <a:t></a:t>
                      </a:r>
                      <a:r>
                        <a:rPr lang="en-US" sz="16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trike="sngStrike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07A617-F11E-4BD3-BC6A-5EFD2317524B}"/>
              </a:ext>
            </a:extLst>
          </p:cNvPr>
          <p:cNvSpPr txBox="1"/>
          <p:nvPr/>
        </p:nvSpPr>
        <p:spPr>
          <a:xfrm>
            <a:off x="162257" y="5270312"/>
            <a:ext cx="379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FDT Nodes Between(LCA, Y) are </a:t>
            </a:r>
            <a:r>
              <a:rPr lang="en-US" i="1" dirty="0"/>
              <a:t>Control Dependent</a:t>
            </a:r>
            <a:r>
              <a:rPr lang="en-US" dirty="0"/>
              <a:t> on X.</a:t>
            </a:r>
          </a:p>
        </p:txBody>
      </p:sp>
    </p:spTree>
    <p:extLst>
      <p:ext uri="{BB962C8B-B14F-4D97-AF65-F5344CB8AC3E}">
        <p14:creationId xmlns:p14="http://schemas.microsoft.com/office/powerpoint/2010/main" val="16985887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Control Dependence Slicing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 Control Dependence Slice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statements does this statement’s execution depend 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Forward Control Dependence Slice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What statements could execute as a result of this statement?</a:t>
            </a:r>
          </a:p>
        </p:txBody>
      </p:sp>
    </p:spTree>
    <p:extLst>
      <p:ext uri="{BB962C8B-B14F-4D97-AF65-F5344CB8AC3E}">
        <p14:creationId xmlns:p14="http://schemas.microsoft.com/office/powerpoint/2010/main" val="4170657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Program Dependence Graph (PDG)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Both DDG and CDG nodes are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union of a DDG and the CDG is a PDG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7142B2-2A44-474A-AFE8-FFDDB500B0AE}"/>
              </a:ext>
            </a:extLst>
          </p:cNvPr>
          <p:cNvGrpSpPr/>
          <p:nvPr/>
        </p:nvGrpSpPr>
        <p:grpSpPr>
          <a:xfrm>
            <a:off x="0" y="3316609"/>
            <a:ext cx="9082600" cy="3339682"/>
            <a:chOff x="1670356" y="3780388"/>
            <a:chExt cx="9264947" cy="3077612"/>
          </a:xfrm>
        </p:grpSpPr>
        <p:pic>
          <p:nvPicPr>
            <p:cNvPr id="5" name="Picture 4" descr="ddg.png">
              <a:extLst>
                <a:ext uri="{FF2B5EF4-FFF2-40B4-BE49-F238E27FC236}">
                  <a16:creationId xmlns:a16="http://schemas.microsoft.com/office/drawing/2014/main" id="{4291D2A9-B872-492E-A137-ADE07EA50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356" y="4048669"/>
              <a:ext cx="2541074" cy="2120160"/>
            </a:xfrm>
            <a:prstGeom prst="rect">
              <a:avLst/>
            </a:prstGeom>
          </p:spPr>
        </p:pic>
        <p:pic>
          <p:nvPicPr>
            <p:cNvPr id="6" name="Picture 5" descr="cdg.png">
              <a:extLst>
                <a:ext uri="{FF2B5EF4-FFF2-40B4-BE49-F238E27FC236}">
                  <a16:creationId xmlns:a16="http://schemas.microsoft.com/office/drawing/2014/main" id="{849094D8-B340-4E04-B8DE-AEED254A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1907" y="4235232"/>
              <a:ext cx="3741459" cy="1801099"/>
            </a:xfrm>
            <a:prstGeom prst="rect">
              <a:avLst/>
            </a:prstGeom>
          </p:spPr>
        </p:pic>
        <p:pic>
          <p:nvPicPr>
            <p:cNvPr id="7" name="Picture 6" descr="pdg.png">
              <a:extLst>
                <a:ext uri="{FF2B5EF4-FFF2-40B4-BE49-F238E27FC236}">
                  <a16:creationId xmlns:a16="http://schemas.microsoft.com/office/drawing/2014/main" id="{F0329365-5C4D-44CA-B420-8CA85AF45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81" y="4051906"/>
              <a:ext cx="2606322" cy="28060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1F7305-D6BE-4412-A939-4B8FDF25225D}"/>
                </a:ext>
              </a:extLst>
            </p:cNvPr>
            <p:cNvSpPr txBox="1"/>
            <p:nvPr/>
          </p:nvSpPr>
          <p:spPr>
            <a:xfrm>
              <a:off x="1670356" y="3780388"/>
              <a:ext cx="25410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DDG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49D64C-4458-452F-9B82-49A5045AA376}"/>
                </a:ext>
              </a:extLst>
            </p:cNvPr>
            <p:cNvSpPr txBox="1"/>
            <p:nvPr/>
          </p:nvSpPr>
          <p:spPr>
            <a:xfrm>
              <a:off x="4518544" y="3780388"/>
              <a:ext cx="3468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CDG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BC90E3-E827-40EA-835A-BC422AAEC9BE}"/>
                </a:ext>
              </a:extLst>
            </p:cNvPr>
            <p:cNvSpPr txBox="1"/>
            <p:nvPr/>
          </p:nvSpPr>
          <p:spPr>
            <a:xfrm>
              <a:off x="8328981" y="3780388"/>
              <a:ext cx="2606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PDG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29156C-0116-4BB7-8516-AFFC22AC03AD}"/>
                </a:ext>
              </a:extLst>
            </p:cNvPr>
            <p:cNvSpPr txBox="1"/>
            <p:nvPr/>
          </p:nvSpPr>
          <p:spPr>
            <a:xfrm>
              <a:off x="4094335" y="46850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A2D1BC-25F1-401F-BDC1-73DCD1A42083}"/>
                </a:ext>
              </a:extLst>
            </p:cNvPr>
            <p:cNvSpPr txBox="1"/>
            <p:nvPr/>
          </p:nvSpPr>
          <p:spPr>
            <a:xfrm>
              <a:off x="8043509" y="4685079"/>
              <a:ext cx="46569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498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Program Slicing (Impact Analysis)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51563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Reverse Program Slice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Answers: What statements does this statement’s execution depend 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Forward Program Slice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Answers: What statements could execute as a result of this statement?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F2201-7DBC-4E46-BD23-DA56B6EB0790}"/>
              </a:ext>
            </a:extLst>
          </p:cNvPr>
          <p:cNvSpPr/>
          <p:nvPr/>
        </p:nvSpPr>
        <p:spPr>
          <a:xfrm>
            <a:off x="521624" y="4605850"/>
            <a:ext cx="3684815" cy="2282761"/>
          </a:xfrm>
          <a:prstGeom prst="rect">
            <a:avLst/>
          </a:prstGeom>
        </p:spPr>
        <p:txBody>
          <a:bodyPr wrap="square" lIns="66125" tIns="33062" rIns="66125" bIns="33062">
            <a:spAutoFit/>
          </a:bodyPr>
          <a:lstStyle/>
          <a:p>
            <a:pPr marL="330624" defTabSz="617220"/>
            <a:r>
              <a:rPr lang="en-US" b="1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Example: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1.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readInput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();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2.   if(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== 1)</a:t>
            </a:r>
          </a:p>
          <a:p>
            <a:pPr marL="673524" indent="-342900" defTabSz="617220">
              <a:buAutoNum type="arabicPeriod" startAt="3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print(“test”);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  else</a:t>
            </a:r>
          </a:p>
          <a:p>
            <a:pPr marL="673524" indent="-342900" defTabSz="617220">
              <a:buAutoNum type="arabicPeriod" startAt="4"/>
            </a:pP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 = 1;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5.   print(</a:t>
            </a:r>
            <a:r>
              <a:rPr lang="en-US" dirty="0" err="1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i</a:t>
            </a:r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);</a:t>
            </a:r>
          </a:p>
          <a:p>
            <a:pPr marL="330624" defTabSz="617220"/>
            <a:r>
              <a:rPr lang="en-US" dirty="0">
                <a:solidFill>
                  <a:prstClr val="black"/>
                </a:solidFill>
                <a:latin typeface="Calibri Light"/>
                <a:ea typeface="Times New Roman"/>
                <a:cs typeface="Calibri Light"/>
              </a:rPr>
              <a:t>6.   return; // terminate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16F722-0EE3-4A1A-89CE-B5504BA48412}"/>
              </a:ext>
            </a:extLst>
          </p:cNvPr>
          <p:cNvCxnSpPr/>
          <p:nvPr/>
        </p:nvCxnSpPr>
        <p:spPr bwMode="auto">
          <a:xfrm flipH="1">
            <a:off x="1742619" y="5992501"/>
            <a:ext cx="1372812" cy="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AB0825D-E6D0-4C6E-9F2B-D64118733B2D}"/>
              </a:ext>
            </a:extLst>
          </p:cNvPr>
          <p:cNvSpPr txBox="1"/>
          <p:nvPr/>
        </p:nvSpPr>
        <p:spPr>
          <a:xfrm>
            <a:off x="3133301" y="5858945"/>
            <a:ext cx="1851660" cy="343769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prstClr val="black"/>
                </a:solidFill>
                <a:latin typeface="Calibri Light"/>
                <a:cs typeface="Calibri Light"/>
              </a:rPr>
              <a:t>detected failure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02092-2818-4363-BDEB-86A378078CC5}"/>
              </a:ext>
            </a:extLst>
          </p:cNvPr>
          <p:cNvSpPr txBox="1"/>
          <p:nvPr/>
        </p:nvSpPr>
        <p:spPr>
          <a:xfrm>
            <a:off x="3165958" y="5221260"/>
            <a:ext cx="1866900" cy="620768"/>
          </a:xfrm>
          <a:prstGeom prst="rect">
            <a:avLst/>
          </a:prstGeom>
          <a:noFill/>
        </p:spPr>
        <p:txBody>
          <a:bodyPr wrap="square" lIns="66125" tIns="33062" rIns="66125" bIns="33062" rtlCol="0">
            <a:spAutoFit/>
          </a:bodyPr>
          <a:lstStyle/>
          <a:p>
            <a:pPr defTabSz="617220"/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Relevant lines:</a:t>
            </a:r>
          </a:p>
          <a:p>
            <a:pPr defTabSz="617220"/>
            <a:r>
              <a:rPr lang="en-US" sz="1600" dirty="0">
                <a:solidFill>
                  <a:srgbClr val="FF0000"/>
                </a:solidFill>
                <a:latin typeface="Calibri Light"/>
                <a:cs typeface="Calibri Light"/>
              </a:rPr>
              <a:t>1,2,4</a:t>
            </a:r>
            <a:r>
              <a:rPr lang="en-US" dirty="0">
                <a:solidFill>
                  <a:srgbClr val="FF0000"/>
                </a:solidFill>
                <a:latin typeface="Calibri Light"/>
                <a:cs typeface="Calibri Light"/>
              </a:rPr>
              <a:t>  </a:t>
            </a:r>
          </a:p>
        </p:txBody>
      </p:sp>
      <p:pic>
        <p:nvPicPr>
          <p:cNvPr id="8" name="Picture 7" descr="pdgHighlighted.png">
            <a:extLst>
              <a:ext uri="{FF2B5EF4-FFF2-40B4-BE49-F238E27FC236}">
                <a16:creationId xmlns:a16="http://schemas.microsoft.com/office/drawing/2014/main" id="{28DC4910-EF0F-48DA-AF70-CC2B75C22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80" y="2765145"/>
            <a:ext cx="3656114" cy="39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Taint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7" y="2447049"/>
            <a:ext cx="4382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can we track the flow of data from the source (</a:t>
            </a:r>
            <a:r>
              <a:rPr lang="en-US" sz="1800" i="1" dirty="0"/>
              <a:t>x</a:t>
            </a:r>
            <a:r>
              <a:rPr lang="en-US" sz="1800" dirty="0"/>
              <a:t>) to the sink (</a:t>
            </a:r>
            <a:r>
              <a:rPr lang="en-US" sz="1800" i="1" dirty="0"/>
              <a:t>y</a:t>
            </a:r>
            <a:r>
              <a:rPr lang="en-US" sz="1800" dirty="0"/>
              <a:t>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Neither DFG/DDG nor CFG/CDG alone are enough to answer whether </a:t>
            </a:r>
            <a:r>
              <a:rPr lang="en-US" sz="1800" i="1" dirty="0"/>
              <a:t>x</a:t>
            </a:r>
            <a:r>
              <a:rPr lang="en-US" sz="1800" dirty="0"/>
              <a:t> flows to </a:t>
            </a:r>
            <a:r>
              <a:rPr lang="en-US" sz="1800" i="1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Taint = (forward slice of </a:t>
            </a:r>
            <a:r>
              <a:rPr lang="en-US" sz="1800" i="1" dirty="0"/>
              <a:t>source)</a:t>
            </a:r>
            <a:r>
              <a:rPr lang="en-US" sz="1800" dirty="0"/>
              <a:t> intersection (reverse slice of </a:t>
            </a:r>
            <a:r>
              <a:rPr lang="en-US" sz="1800" i="1" dirty="0"/>
              <a:t>sink)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5773E-3CD1-49D1-9302-45FED3536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716" y="2072264"/>
            <a:ext cx="4382283" cy="34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12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B4038-F35A-444B-9F1D-0DFAE1BE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6509"/>
            <a:ext cx="9167260" cy="538039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6A2282-5C57-4D07-AC4E-0729DC170B0A}"/>
              </a:ext>
            </a:extLst>
          </p:cNvPr>
          <p:cNvCxnSpPr>
            <a:cxnSpLocks/>
          </p:cNvCxnSpPr>
          <p:nvPr/>
        </p:nvCxnSpPr>
        <p:spPr>
          <a:xfrm flipH="1">
            <a:off x="1294790" y="3661127"/>
            <a:ext cx="1113890" cy="888927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02674DC-D0D4-4F54-951A-C919DD6C3C64}"/>
              </a:ext>
            </a:extLst>
          </p:cNvPr>
          <p:cNvGrpSpPr/>
          <p:nvPr/>
        </p:nvGrpSpPr>
        <p:grpSpPr>
          <a:xfrm>
            <a:off x="6911287" y="2118938"/>
            <a:ext cx="935164" cy="2385953"/>
            <a:chOff x="9078687" y="1024618"/>
            <a:chExt cx="1191985" cy="30412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ECF470-2B73-4738-9A5D-FF65F8FCF664}"/>
                </a:ext>
              </a:extLst>
            </p:cNvPr>
            <p:cNvCxnSpPr/>
            <p:nvPr/>
          </p:nvCxnSpPr>
          <p:spPr>
            <a:xfrm flipH="1">
              <a:off x="9078687" y="4049486"/>
              <a:ext cx="1175656" cy="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EA2442F-5051-4259-B145-D81C570BB7F3}"/>
                </a:ext>
              </a:extLst>
            </p:cNvPr>
            <p:cNvCxnSpPr/>
            <p:nvPr/>
          </p:nvCxnSpPr>
          <p:spPr>
            <a:xfrm flipV="1">
              <a:off x="10243457" y="1024618"/>
              <a:ext cx="10886" cy="304120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C2306-052C-41FD-B598-83D0E8CF75B5}"/>
                </a:ext>
              </a:extLst>
            </p:cNvPr>
            <p:cNvCxnSpPr/>
            <p:nvPr/>
          </p:nvCxnSpPr>
          <p:spPr>
            <a:xfrm flipH="1" flipV="1">
              <a:off x="9666515" y="1045032"/>
              <a:ext cx="604157" cy="4082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0A28DB-2EB0-44E6-ABE1-A2DEFF9A0B6A}"/>
              </a:ext>
            </a:extLst>
          </p:cNvPr>
          <p:cNvSpPr txBox="1"/>
          <p:nvPr/>
        </p:nvSpPr>
        <p:spPr>
          <a:xfrm>
            <a:off x="11631" y="6368403"/>
            <a:ext cx="9144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https://github.com/EnSoftCorp/slicing-toolbox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Autofit/>
          </a:bodyPr>
          <a:lstStyle/>
          <a:p>
            <a:r>
              <a:rPr lang="en-US" sz="2400" dirty="0"/>
              <a:t>Atlas Extensible Common Software Graph (XCSG) Schema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XCSG’s use of </a:t>
            </a:r>
            <a:r>
              <a:rPr lang="en-US" sz="1600" dirty="0" err="1"/>
              <a:t>XCSG.DataFlow_Edge</a:t>
            </a:r>
            <a:r>
              <a:rPr lang="en-US" sz="1600" dirty="0"/>
              <a:t> and </a:t>
            </a:r>
            <a:r>
              <a:rPr lang="en-US" sz="1600" dirty="0" err="1"/>
              <a:t>XCSG.ControlFlow_Edge</a:t>
            </a:r>
            <a:r>
              <a:rPr lang="en-US" sz="1600" dirty="0"/>
              <a:t> are compatible with the definitions of control and data flow as put forward by FOW87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https://ensoftatlas.com/wiki/Extensible_Common_Software_Graph</a:t>
            </a:r>
          </a:p>
        </p:txBody>
      </p:sp>
    </p:spTree>
    <p:extLst>
      <p:ext uri="{BB962C8B-B14F-4D97-AF65-F5344CB8AC3E}">
        <p14:creationId xmlns:p14="http://schemas.microsoft.com/office/powerpoint/2010/main" val="168163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Slicing Continuations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System Dependence Graphs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Reps, Thomas, Susan Horwitz, and </a:t>
            </a:r>
            <a:r>
              <a:rPr lang="en-US" sz="1600" dirty="0" err="1"/>
              <a:t>Mooly</a:t>
            </a:r>
            <a:r>
              <a:rPr lang="en-US" sz="1600" dirty="0"/>
              <a:t> </a:t>
            </a:r>
            <a:r>
              <a:rPr lang="en-US" sz="1600" dirty="0" err="1"/>
              <a:t>Sagiv</a:t>
            </a:r>
            <a:r>
              <a:rPr lang="en-US" sz="1600" dirty="0"/>
              <a:t>. "Precise </a:t>
            </a:r>
            <a:r>
              <a:rPr lang="en-US" sz="1600" dirty="0" err="1"/>
              <a:t>interprocedural</a:t>
            </a:r>
            <a:r>
              <a:rPr lang="en-US" sz="1600" dirty="0"/>
              <a:t> dataflow analysis via graph reachability." </a:t>
            </a:r>
            <a:r>
              <a:rPr lang="en-US" sz="1600" i="1" dirty="0"/>
              <a:t>Proceedings of the 22nd ACM SIGPLAN-SIGACT symposium on Principles of programming languages</a:t>
            </a:r>
            <a:r>
              <a:rPr lang="en-US" sz="1600" dirty="0"/>
              <a:t>. ACM, 1995.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Survey of Slicing Techniques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Tip, Frank. </a:t>
            </a:r>
            <a:r>
              <a:rPr lang="en-US" sz="1600" i="1" dirty="0"/>
              <a:t>A survey of program slicing techniques</a:t>
            </a:r>
            <a:r>
              <a:rPr lang="en-US" sz="1600" dirty="0"/>
              <a:t>. Centrum </a:t>
            </a:r>
            <a:r>
              <a:rPr lang="en-US" sz="1600" dirty="0" err="1"/>
              <a:t>voor</a:t>
            </a:r>
            <a:r>
              <a:rPr lang="en-US" sz="1600" dirty="0"/>
              <a:t> </a:t>
            </a:r>
            <a:r>
              <a:rPr lang="en-US" sz="1600" dirty="0" err="1"/>
              <a:t>Wiskunde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Informatica, 1994.</a:t>
            </a:r>
          </a:p>
        </p:txBody>
      </p:sp>
    </p:spTree>
    <p:extLst>
      <p:ext uri="{BB962C8B-B14F-4D97-AF65-F5344CB8AC3E}">
        <p14:creationId xmlns:p14="http://schemas.microsoft.com/office/powerpoint/2010/main" val="3821691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Projected Control Graphs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7" y="2447049"/>
            <a:ext cx="40817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Projected Control Graph (PCG)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Proposed by Ahmed </a:t>
            </a:r>
            <a:r>
              <a:rPr lang="en-US" sz="1600" dirty="0" err="1"/>
              <a:t>Tamrawi</a:t>
            </a:r>
            <a:r>
              <a:rPr lang="en-US" sz="1600" dirty="0"/>
              <a:t> in 2016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Efficiently groups program behaviors into equivalence classes of homomorphic behaviors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Parameterized by events of interest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Only event statements and necessary conditions are retained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Result is a compact structure-preserving model of a CFG </a:t>
            </a:r>
            <a:r>
              <a:rPr lang="en-US" sz="1600" dirty="0" err="1"/>
              <a:t>w.r.t.</a:t>
            </a:r>
            <a:r>
              <a:rPr lang="en-US" sz="1600" dirty="0"/>
              <a:t> events of interest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810459-06DD-4245-B16E-AA58AAC32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491418"/>
              </p:ext>
            </p:extLst>
          </p:nvPr>
        </p:nvGraphicFramePr>
        <p:xfrm>
          <a:off x="6753894" y="2234891"/>
          <a:ext cx="2322425" cy="3884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4" imgW="3866908" imgH="6467475" progId="Acrobat.Document.DC">
                  <p:embed/>
                </p:oleObj>
              </mc:Choice>
              <mc:Fallback>
                <p:oleObj name="Acrobat Document" r:id="rId4" imgW="3866908" imgH="6467475" progId="Acrobat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29076B-F0DE-42AE-8C99-C09DA8B1D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3894" y="2234891"/>
                        <a:ext cx="2322425" cy="3884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A831BF4-A7A7-4117-92AE-6480AE181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048190"/>
              </p:ext>
            </p:extLst>
          </p:nvPr>
        </p:nvGraphicFramePr>
        <p:xfrm>
          <a:off x="4504881" y="2269743"/>
          <a:ext cx="1089787" cy="3783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Acrobat Document" r:id="rId6" imgW="5248198" imgH="18221325" progId="Acrobat.Document.DC">
                  <p:embed/>
                </p:oleObj>
              </mc:Choice>
              <mc:Fallback>
                <p:oleObj name="Acrobat Document" r:id="rId6" imgW="5248198" imgH="18221325" progId="Acrobat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98A847F-7465-4565-9B47-4A6D9E188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4881" y="2269743"/>
                        <a:ext cx="1089787" cy="3783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E8EF7F-3A19-4AAB-B7CE-E1FBCC31C999}"/>
              </a:ext>
            </a:extLst>
          </p:cNvPr>
          <p:cNvCxnSpPr>
            <a:cxnSpLocks/>
          </p:cNvCxnSpPr>
          <p:nvPr/>
        </p:nvCxnSpPr>
        <p:spPr>
          <a:xfrm>
            <a:off x="5723232" y="3984093"/>
            <a:ext cx="103066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8BA24CC-6FE9-4BE5-BB8E-39C9D50634B0}"/>
              </a:ext>
            </a:extLst>
          </p:cNvPr>
          <p:cNvSpPr txBox="1"/>
          <p:nvPr/>
        </p:nvSpPr>
        <p:spPr>
          <a:xfrm>
            <a:off x="4524969" y="6118946"/>
            <a:ext cx="10897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CFG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4536B-4481-46DB-B1A1-CCCD957DAFCB}"/>
              </a:ext>
            </a:extLst>
          </p:cNvPr>
          <p:cNvSpPr txBox="1"/>
          <p:nvPr/>
        </p:nvSpPr>
        <p:spPr>
          <a:xfrm>
            <a:off x="6832396" y="6139825"/>
            <a:ext cx="22439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PCG(E), E=Division Statement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E63B2A-E5A4-481C-B1A9-F5235557751B}"/>
              </a:ext>
            </a:extLst>
          </p:cNvPr>
          <p:cNvCxnSpPr>
            <a:cxnSpLocks/>
          </p:cNvCxnSpPr>
          <p:nvPr/>
        </p:nvCxnSpPr>
        <p:spPr>
          <a:xfrm flipH="1">
            <a:off x="5142586" y="4879142"/>
            <a:ext cx="523586" cy="6584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6A193E-37DD-41A3-BFF8-97C9309D0D68}"/>
              </a:ext>
            </a:extLst>
          </p:cNvPr>
          <p:cNvSpPr txBox="1"/>
          <p:nvPr/>
        </p:nvSpPr>
        <p:spPr>
          <a:xfrm>
            <a:off x="5516173" y="4580984"/>
            <a:ext cx="113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print(x / 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2285E-2441-4338-9C67-B3006506F224}"/>
              </a:ext>
            </a:extLst>
          </p:cNvPr>
          <p:cNvSpPr txBox="1"/>
          <p:nvPr/>
        </p:nvSpPr>
        <p:spPr>
          <a:xfrm>
            <a:off x="5720632" y="3624362"/>
            <a:ext cx="103586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Compaction</a:t>
            </a:r>
          </a:p>
        </p:txBody>
      </p:sp>
    </p:spTree>
    <p:extLst>
      <p:ext uri="{BB962C8B-B14F-4D97-AF65-F5344CB8AC3E}">
        <p14:creationId xmlns:p14="http://schemas.microsoft.com/office/powerpoint/2010/main" val="3294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Parsing Rules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F845C-CEFC-4E37-BFFD-99E4704D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55" y="2555823"/>
            <a:ext cx="5673331" cy="3807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2C89E-7331-4ED9-9AA6-7790A5B5C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898" y="2555823"/>
            <a:ext cx="3289771" cy="34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09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7597A2-87EA-498A-AECC-3C47522F7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162862"/>
              </p:ext>
            </p:extLst>
          </p:nvPr>
        </p:nvGraphicFramePr>
        <p:xfrm>
          <a:off x="5342340" y="3273156"/>
          <a:ext cx="3713475" cy="25035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2526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2526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42526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85897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C1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C2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C3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Behavior</a:t>
                      </a:r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771875836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2810098812"/>
                  </a:ext>
                </a:extLst>
              </a:tr>
              <a:tr h="278167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46" marR="69246" marT="34623" marB="3462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46" marR="69246" marT="34623" marB="34623"/>
                </a:tc>
                <a:extLst>
                  <a:ext uri="{0D108BD9-81ED-4DB2-BD59-A6C34878D82A}">
                    <a16:rowId xmlns:a16="http://schemas.microsoft.com/office/drawing/2014/main" val="58602453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3</a:t>
            </a:r>
            <a:r>
              <a:rPr lang="en-US" dirty="0"/>
              <a:t>=8 possible values for the tuple (C1, C2, C3)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29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C2 is false then C3 is not evaluated.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6EA4FC-B4DF-4133-BEA8-05B6E42BD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868604"/>
              </p:ext>
            </p:extLst>
          </p:nvPr>
        </p:nvGraphicFramePr>
        <p:xfrm>
          <a:off x="5342341" y="3273156"/>
          <a:ext cx="3713474" cy="25710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1675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1920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48102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81777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C1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C2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C3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Behavior</a:t>
                      </a:r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771875836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2810098812"/>
                  </a:ext>
                </a:extLst>
              </a:tr>
              <a:tr h="285673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46" marR="69246" marT="34622" marB="34622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9246" marR="69246" marT="34622" marB="34622"/>
                </a:tc>
                <a:extLst>
                  <a:ext uri="{0D108BD9-81ED-4DB2-BD59-A6C34878D82A}">
                    <a16:rowId xmlns:a16="http://schemas.microsoft.com/office/drawing/2014/main" val="58602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126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CFG has 6 paths.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2EF5E0-64C2-4A57-802D-95B6D110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12479"/>
              </p:ext>
            </p:extLst>
          </p:nvPr>
        </p:nvGraphicFramePr>
        <p:xfrm>
          <a:off x="5342341" y="3273156"/>
          <a:ext cx="3712469" cy="19498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1475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1718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47900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81376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C1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C2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C3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Behavior</a:t>
                      </a:r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N/A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N/A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23960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255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paths include a “crash” event?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2EF5E0-64C2-4A57-802D-95B6D1107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1459"/>
              </p:ext>
            </p:extLst>
          </p:nvPr>
        </p:nvGraphicFramePr>
        <p:xfrm>
          <a:off x="5342341" y="3273156"/>
          <a:ext cx="3712469" cy="19724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1475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1718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47900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81376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C1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C2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C3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Behavior</a:t>
                      </a:r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N/A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2,3,6,8,15,17,18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2,3,6,8,9,12,17,18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2,3,6,8,9,10,17,18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80754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N/A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2,3,4,8,15,17,18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2,3,4,8,9,12,17,18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76909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9227" marR="69227" marT="34613" marB="34613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2,3,4,8,9,10,17,18</a:t>
                      </a:r>
                      <a:endParaRPr lang="en-US" sz="1300" dirty="0"/>
                    </a:p>
                  </a:txBody>
                  <a:tcPr marL="69227" marR="69227" marT="34613" marB="34613"/>
                </a:tc>
                <a:extLst>
                  <a:ext uri="{0D108BD9-81ED-4DB2-BD59-A6C34878D82A}">
                    <a16:rowId xmlns:a16="http://schemas.microsoft.com/office/drawing/2014/main" val="423960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8640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of 6 behaviors have “crash” events.</a:t>
            </a:r>
          </a:p>
          <a:p>
            <a:r>
              <a:rPr lang="en-US" dirty="0"/>
              <a:t>2 of 6 behaviors do not have “crash” events.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8D31ABE-2012-49F4-813A-857DCD11E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013993"/>
              </p:ext>
            </p:extLst>
          </p:nvPr>
        </p:nvGraphicFramePr>
        <p:xfrm>
          <a:off x="5342341" y="3276209"/>
          <a:ext cx="3712468" cy="1978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1475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1718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47899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81376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281757">
                <a:tc>
                  <a:txBody>
                    <a:bodyPr/>
                    <a:lstStyle/>
                    <a:p>
                      <a:r>
                        <a:rPr lang="en-US" sz="1400" dirty="0"/>
                        <a:t>C1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C2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C3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Behavior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2,3,6,8,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15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2,3,6,8,9,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12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strike="sngStrike" baseline="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strike="sngStrike" baseline="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strike="sngStrike" baseline="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strike="sngStrike" baseline="0" dirty="0">
                          <a:solidFill>
                            <a:schemeClr val="tx1"/>
                          </a:solidFill>
                        </a:rPr>
                        <a:t>2,3,6,8,9,10,17,18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2,3,4,8,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15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2,3,4,8,9,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12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r>
                        <a:rPr lang="en-US" sz="1400" strike="sngStrike" baseline="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trike="sngStrike" baseline="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strike="sngStrike" baseline="0" dirty="0"/>
                        <a:t>True</a:t>
                      </a:r>
                    </a:p>
                  </a:txBody>
                  <a:tcPr marL="69227" marR="69227" marT="34614" marB="34614"/>
                </a:tc>
                <a:tc>
                  <a:txBody>
                    <a:bodyPr/>
                    <a:lstStyle/>
                    <a:p>
                      <a:r>
                        <a:rPr lang="en-US" sz="1400" strike="sngStrike" baseline="0" dirty="0">
                          <a:solidFill>
                            <a:schemeClr val="tx1"/>
                          </a:solidFill>
                        </a:rPr>
                        <a:t>2,3,4,8,9,10,17,18</a:t>
                      </a:r>
                    </a:p>
                  </a:txBody>
                  <a:tcPr marL="69227" marR="69227" marT="34614" marB="34614"/>
                </a:tc>
                <a:extLst>
                  <a:ext uri="{0D108BD9-81ED-4DB2-BD59-A6C34878D82A}">
                    <a16:rowId xmlns:a16="http://schemas.microsoft.com/office/drawing/2014/main" val="423960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2103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1" y="2561274"/>
            <a:ext cx="37134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3 unique behaviors </a:t>
            </a:r>
            <a:r>
              <a:rPr lang="en-US" dirty="0" err="1"/>
              <a:t>w.r.t.</a:t>
            </a:r>
            <a:r>
              <a:rPr lang="en-US" dirty="0"/>
              <a:t> “crash” events.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CBCCFC-06A7-4B85-9ACC-B1ECF72AE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78193"/>
              </p:ext>
            </p:extLst>
          </p:nvPr>
        </p:nvGraphicFramePr>
        <p:xfrm>
          <a:off x="5342340" y="3276209"/>
          <a:ext cx="3753136" cy="19781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597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9843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56092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97604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444283">
                <a:tc>
                  <a:txBody>
                    <a:bodyPr/>
                    <a:lstStyle/>
                    <a:p>
                      <a:r>
                        <a:rPr lang="en-US" sz="1200" dirty="0"/>
                        <a:t>C1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C2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C3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Homomorphic Behavior</a:t>
                      </a: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N/A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53875"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9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200" strike="sngStrike" baseline="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sng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strike="sng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strike="sngStrike" baseline="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1200" strike="sng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200" strike="no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noStrike" baseline="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noStrike" baseline="0" dirty="0"/>
                        <a:t>N/A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no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strike="no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strike="noStrike" baseline="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en-US" sz="1200" strike="no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53875">
                <a:tc>
                  <a:txBody>
                    <a:bodyPr/>
                    <a:lstStyle/>
                    <a:p>
                      <a:r>
                        <a:rPr lang="en-US" sz="12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9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53875">
                <a:tc>
                  <a:txBody>
                    <a:bodyPr/>
                    <a:lstStyle/>
                    <a:p>
                      <a:r>
                        <a:rPr lang="en-US" sz="12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200" strike="sng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200" strike="sng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200" strike="sngStrike" baseline="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1200" strike="sng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239602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068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16DCDC6-8067-46CE-853D-31D2ACAB0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81922"/>
              </p:ext>
            </p:extLst>
          </p:nvPr>
        </p:nvGraphicFramePr>
        <p:xfrm>
          <a:off x="5342339" y="3276208"/>
          <a:ext cx="3753135" cy="20292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598">
                  <a:extLst>
                    <a:ext uri="{9D8B030D-6E8A-4147-A177-3AD203B41FA5}">
                      <a16:colId xmlns:a16="http://schemas.microsoft.com/office/drawing/2014/main" val="1307454361"/>
                    </a:ext>
                  </a:extLst>
                </a:gridCol>
                <a:gridCol w="749843">
                  <a:extLst>
                    <a:ext uri="{9D8B030D-6E8A-4147-A177-3AD203B41FA5}">
                      <a16:colId xmlns:a16="http://schemas.microsoft.com/office/drawing/2014/main" val="3966903328"/>
                    </a:ext>
                  </a:extLst>
                </a:gridCol>
                <a:gridCol w="756091">
                  <a:extLst>
                    <a:ext uri="{9D8B030D-6E8A-4147-A177-3AD203B41FA5}">
                      <a16:colId xmlns:a16="http://schemas.microsoft.com/office/drawing/2014/main" val="665764000"/>
                    </a:ext>
                  </a:extLst>
                </a:gridCol>
                <a:gridCol w="1497603">
                  <a:extLst>
                    <a:ext uri="{9D8B030D-6E8A-4147-A177-3AD203B41FA5}">
                      <a16:colId xmlns:a16="http://schemas.microsoft.com/office/drawing/2014/main" val="3274588875"/>
                    </a:ext>
                  </a:extLst>
                </a:gridCol>
              </a:tblGrid>
              <a:tr h="448112">
                <a:tc>
                  <a:txBody>
                    <a:bodyPr/>
                    <a:lstStyle/>
                    <a:p>
                      <a:r>
                        <a:rPr lang="en-US" sz="1300" dirty="0"/>
                        <a:t>C1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C2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C3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Homomorphic Behavior</a:t>
                      </a: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3419334658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N/A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3276913679"/>
                  </a:ext>
                </a:extLst>
              </a:tr>
              <a:tr h="255791"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9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76915744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300" strike="sngStrike" baseline="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sng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strike="sng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strike="sngStrike" baseline="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1300" strike="sng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603283118"/>
                  </a:ext>
                </a:extLst>
              </a:tr>
              <a:tr h="257402">
                <a:tc>
                  <a:txBody>
                    <a:bodyPr/>
                    <a:lstStyle/>
                    <a:p>
                      <a:r>
                        <a:rPr lang="en-US" sz="1300" strike="no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noStrike" baseline="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noStrike" baseline="0" dirty="0"/>
                        <a:t>N/A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strike="no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strike="no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strike="noStrike" baseline="0" dirty="0">
                          <a:solidFill>
                            <a:srgbClr val="C00000"/>
                          </a:solidFill>
                        </a:rPr>
                        <a:t>15</a:t>
                      </a:r>
                      <a:endParaRPr lang="en-US" sz="1300" strike="no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68335005"/>
                  </a:ext>
                </a:extLst>
              </a:tr>
              <a:tr h="255791">
                <a:tc>
                  <a:txBody>
                    <a:bodyPr/>
                    <a:lstStyle/>
                    <a:p>
                      <a:r>
                        <a:rPr lang="en-US" sz="13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False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9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</a:rPr>
                        <a:t>12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2182551962"/>
                  </a:ext>
                </a:extLst>
              </a:tr>
              <a:tr h="255791">
                <a:tc>
                  <a:txBody>
                    <a:bodyPr/>
                    <a:lstStyle/>
                    <a:p>
                      <a:r>
                        <a:rPr lang="en-US" sz="13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sngStrike" baseline="0" dirty="0"/>
                        <a:t>True</a:t>
                      </a:r>
                    </a:p>
                  </a:txBody>
                  <a:tcPr marL="63469" marR="63469" marT="31735" marB="31735"/>
                </a:tc>
                <a:tc>
                  <a:txBody>
                    <a:bodyPr/>
                    <a:lstStyle/>
                    <a:p>
                      <a:r>
                        <a:rPr lang="en-US" sz="1300" strike="sngStrike" baseline="0" dirty="0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sz="1300" strike="sngStrike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300" strike="sngStrike" baseline="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1300" strike="sngStrike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3469" marR="63469" marT="31735" marB="31735"/>
                </a:tc>
                <a:extLst>
                  <a:ext uri="{0D108BD9-81ED-4DB2-BD59-A6C34878D82A}">
                    <a16:rowId xmlns:a16="http://schemas.microsoft.com/office/drawing/2014/main" val="423960274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Concept: Projected Control Graph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7CED7-1540-459D-AE08-57A5A8F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31" y="2370879"/>
            <a:ext cx="1721310" cy="430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8AD85-56FB-42CC-A87C-0C8A0C53DA49}"/>
              </a:ext>
            </a:extLst>
          </p:cNvPr>
          <p:cNvSpPr txBox="1"/>
          <p:nvPr/>
        </p:nvSpPr>
        <p:spPr>
          <a:xfrm>
            <a:off x="5342340" y="2223820"/>
            <a:ext cx="3713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of 3 homomorphic behaviors (B1, B2) have “crash” events.</a:t>
            </a:r>
          </a:p>
          <a:p>
            <a:r>
              <a:rPr lang="en-US" dirty="0"/>
              <a:t>1 of 3 homomorphic behaviors (B3) are void </a:t>
            </a:r>
            <a:r>
              <a:rPr lang="en-US" dirty="0" err="1"/>
              <a:t>w.r.t.</a:t>
            </a:r>
            <a:r>
              <a:rPr lang="en-US" dirty="0"/>
              <a:t> “crash” events.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1A0F-2758-4414-A60C-FD7F3CF9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370879"/>
            <a:ext cx="2633394" cy="43080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B809B-F3E7-4DF1-B7F7-C3B40CE9A782}"/>
              </a:ext>
            </a:extLst>
          </p:cNvPr>
          <p:cNvGrpSpPr/>
          <p:nvPr/>
        </p:nvGrpSpPr>
        <p:grpSpPr>
          <a:xfrm>
            <a:off x="8013034" y="3900449"/>
            <a:ext cx="177940" cy="750062"/>
            <a:chOff x="10626290" y="3503596"/>
            <a:chExt cx="250257" cy="106966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94EA9C-4D6D-4DEA-BFCD-0061361634A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922" y="3503596"/>
              <a:ext cx="0" cy="10587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2B2C1E-8EDF-4BD4-9045-71C55E069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3503596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4F2AD6-E278-4BCA-9678-B54343A614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4573261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7519D9-270E-42C2-849E-BEA339DBE83C}"/>
              </a:ext>
            </a:extLst>
          </p:cNvPr>
          <p:cNvGrpSpPr/>
          <p:nvPr/>
        </p:nvGrpSpPr>
        <p:grpSpPr>
          <a:xfrm>
            <a:off x="8248022" y="4148184"/>
            <a:ext cx="167023" cy="798565"/>
            <a:chOff x="10626290" y="3503595"/>
            <a:chExt cx="250257" cy="106966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FDB177-C014-4AD4-B981-15FFE2E69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922" y="3503595"/>
              <a:ext cx="0" cy="105878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EF9ECEE-1EE7-4EB7-AC90-BE11A5464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3503596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39B5FF9-7359-4ECE-9492-D43904642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4573261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ABAC9D-E18F-4EB7-B643-50C0F10F0025}"/>
              </a:ext>
            </a:extLst>
          </p:cNvPr>
          <p:cNvGrpSpPr/>
          <p:nvPr/>
        </p:nvGrpSpPr>
        <p:grpSpPr>
          <a:xfrm>
            <a:off x="8504725" y="4400066"/>
            <a:ext cx="167023" cy="790437"/>
            <a:chOff x="10626290" y="3503596"/>
            <a:chExt cx="250257" cy="106966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AFF842-C385-420C-A326-CC8768BBAE1A}"/>
                </a:ext>
              </a:extLst>
            </p:cNvPr>
            <p:cNvCxnSpPr>
              <a:cxnSpLocks/>
            </p:cNvCxnSpPr>
            <p:nvPr/>
          </p:nvCxnSpPr>
          <p:spPr>
            <a:xfrm>
              <a:off x="10866922" y="3503596"/>
              <a:ext cx="0" cy="105877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AF8C85-C066-43F0-8AF4-059CF5417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3503596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D97E0E-8B08-4228-8690-A30D14CB6D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26290" y="4573261"/>
              <a:ext cx="25025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D7C6F6-D326-4CBD-865C-91EB707952D7}"/>
              </a:ext>
            </a:extLst>
          </p:cNvPr>
          <p:cNvSpPr txBox="1"/>
          <p:nvPr/>
        </p:nvSpPr>
        <p:spPr>
          <a:xfrm>
            <a:off x="8170966" y="3755540"/>
            <a:ext cx="3707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47A45-678F-475F-95F9-5D83ACBEE3D3}"/>
              </a:ext>
            </a:extLst>
          </p:cNvPr>
          <p:cNvSpPr txBox="1"/>
          <p:nvPr/>
        </p:nvSpPr>
        <p:spPr>
          <a:xfrm>
            <a:off x="8382678" y="3999523"/>
            <a:ext cx="3819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3A0A1B-32CA-4CE7-84B5-D694FDAA3C65}"/>
              </a:ext>
            </a:extLst>
          </p:cNvPr>
          <p:cNvSpPr txBox="1"/>
          <p:nvPr/>
        </p:nvSpPr>
        <p:spPr>
          <a:xfrm>
            <a:off x="8633112" y="4250025"/>
            <a:ext cx="4270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</a:t>
            </a:r>
          </a:p>
        </p:txBody>
      </p:sp>
    </p:spTree>
    <p:extLst>
      <p:ext uri="{BB962C8B-B14F-4D97-AF65-F5344CB8AC3E}">
        <p14:creationId xmlns:p14="http://schemas.microsoft.com/office/powerpoint/2010/main" val="3392103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PCGs in Practice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research tools and techniques that: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Produce human-verifiable and comprehensible evidence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Are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Verification of lock/unlock pairs in Linux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Over 66,000 instances (3 versions of Linux)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L-SAP tool has resulted in 8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bug reports which have been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Resulted in key concept: Projected Control Graph (PCG)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Retains minimal necessary program behaviors</a:t>
            </a:r>
          </a:p>
        </p:txBody>
      </p:sp>
    </p:spTree>
    <p:extLst>
      <p:ext uri="{BB962C8B-B14F-4D97-AF65-F5344CB8AC3E}">
        <p14:creationId xmlns:p14="http://schemas.microsoft.com/office/powerpoint/2010/main" val="3481606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Motivation Behind PCGs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8"/>
            <a:ext cx="37622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Flow Graphs can be HUGE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CFG of a single function in Linux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lustre_assert_wire_constants</a:t>
            </a:r>
            <a:r>
              <a:rPr lang="en-US" sz="1600" dirty="0"/>
              <a:t> function has 2^656 paths!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Programmers don’t play dice…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all of this complexity necessary to solve a given analysis problem?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 underlying design pattern that can be leveraged to complete the analysis?</a:t>
            </a:r>
          </a:p>
        </p:txBody>
      </p:sp>
      <p:pic>
        <p:nvPicPr>
          <p:cNvPr id="4" name="big_cfg">
            <a:hlinkClick r:id="" action="ppaction://media"/>
            <a:extLst>
              <a:ext uri="{FF2B5EF4-FFF2-40B4-BE49-F238E27FC236}">
                <a16:creationId xmlns:a16="http://schemas.microsoft.com/office/drawing/2014/main" id="{7D6CEBAC-FE48-43F6-B429-7F7B3D777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0315" y="2447048"/>
            <a:ext cx="4803685" cy="27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g_cfg">
            <a:hlinkClick r:id="" action="ppaction://media"/>
            <a:extLst>
              <a:ext uri="{FF2B5EF4-FFF2-40B4-BE49-F238E27FC236}">
                <a16:creationId xmlns:a16="http://schemas.microsoft.com/office/drawing/2014/main" id="{8E34B42A-C911-488E-8D99-D3FA9AECC9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67573"/>
            <a:ext cx="9153264" cy="508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8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 err="1"/>
              <a:t>Brainf</a:t>
            </a:r>
            <a:r>
              <a:rPr lang="en-US" dirty="0"/>
              <a:t>*ck Parse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Program: </a:t>
            </a:r>
            <a:r>
              <a:rPr lang="en-US" sz="1600" b="1" i="1" dirty="0"/>
              <a:t>++[&gt;+[+]].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D74F2-698C-4183-BECB-073E86DA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64" y="1470521"/>
            <a:ext cx="32194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67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PCG Example from Linux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A3CBFA-431C-4F29-BAAB-414B809C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2292534"/>
            <a:ext cx="3262281" cy="4282623"/>
          </a:xfrm>
        </p:spPr>
        <p:txBody>
          <a:bodyPr>
            <a:noAutofit/>
          </a:bodyPr>
          <a:lstStyle/>
          <a:p>
            <a:r>
              <a:rPr lang="en-US" sz="1400" dirty="0"/>
              <a:t>Example usage: verifying Linux lock/unlock pairs. Lock must be followed by unlock on all paths.</a:t>
            </a:r>
          </a:p>
          <a:p>
            <a:pPr lvl="1"/>
            <a:r>
              <a:rPr lang="en-US" sz="1200" dirty="0"/>
              <a:t>Research group found 8 unknown and now accepted bugs in Linux 3.13 to 4.3, 13 reported</a:t>
            </a:r>
          </a:p>
          <a:p>
            <a:pPr lvl="1"/>
            <a:r>
              <a:rPr lang="en-US" sz="1200" dirty="0"/>
              <a:t>Real Example from Linux 3.13: Red=LOCK, Green=UNLOCK; this PCG reveals the CFG has a path (via a missing switch default statement) where a LOCK can occur without a corresponding UNLOCK.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DE089-BAE3-421A-B717-A690B70D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41" y="2332229"/>
            <a:ext cx="5560381" cy="33585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6164BF5-C487-4828-BD32-A905CDB9EFC0}"/>
              </a:ext>
            </a:extLst>
          </p:cNvPr>
          <p:cNvGrpSpPr/>
          <p:nvPr/>
        </p:nvGrpSpPr>
        <p:grpSpPr>
          <a:xfrm>
            <a:off x="3577141" y="2292535"/>
            <a:ext cx="5552037" cy="3867932"/>
            <a:chOff x="6631619" y="1825625"/>
            <a:chExt cx="5552037" cy="38679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DBB96D1-5C27-44CC-BD2B-DBA798304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619" y="1825625"/>
              <a:ext cx="5552037" cy="38679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37FE61-B500-42FB-BC4A-0B06B05E4DE1}"/>
                </a:ext>
              </a:extLst>
            </p:cNvPr>
            <p:cNvSpPr txBox="1"/>
            <p:nvPr/>
          </p:nvSpPr>
          <p:spPr>
            <a:xfrm>
              <a:off x="7025268" y="2347343"/>
              <a:ext cx="557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CFG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A9B9E8-827D-4536-A96C-5D0CE3502DB4}"/>
              </a:ext>
            </a:extLst>
          </p:cNvPr>
          <p:cNvGrpSpPr/>
          <p:nvPr/>
        </p:nvGrpSpPr>
        <p:grpSpPr>
          <a:xfrm>
            <a:off x="3577141" y="2292535"/>
            <a:ext cx="5566859" cy="3894040"/>
            <a:chOff x="6631619" y="1812571"/>
            <a:chExt cx="5566859" cy="389404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AE42A5-86AC-481F-BBAA-39D951F63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1619" y="1812571"/>
              <a:ext cx="5566859" cy="389404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56FB4E-F2AB-4F80-BADD-2F1D871A1243}"/>
                </a:ext>
              </a:extLst>
            </p:cNvPr>
            <p:cNvSpPr txBox="1"/>
            <p:nvPr/>
          </p:nvSpPr>
          <p:spPr>
            <a:xfrm>
              <a:off x="6857999" y="2260717"/>
              <a:ext cx="570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PCG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91F5303-D42A-47E1-9120-CFC096D6BDDC}"/>
              </a:ext>
            </a:extLst>
          </p:cNvPr>
          <p:cNvSpPr txBox="1"/>
          <p:nvPr/>
        </p:nvSpPr>
        <p:spPr>
          <a:xfrm>
            <a:off x="14822" y="6234039"/>
            <a:ext cx="91143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https://github.com/EnSoftCorp/pcg-toolbox</a:t>
            </a:r>
            <a:endParaRPr lang="en-US" dirty="0"/>
          </a:p>
          <a:p>
            <a:pPr algn="ctr"/>
            <a:r>
              <a:rPr lang="en-US" dirty="0">
                <a:hlinkClick r:id="rId7"/>
              </a:rPr>
              <a:t>https://kcsl.github.io/L-SAP/bugs</a:t>
            </a:r>
            <a:r>
              <a:rPr lang="en-US" dirty="0"/>
              <a:t> (Linux study results)</a:t>
            </a:r>
          </a:p>
        </p:txBody>
      </p:sp>
    </p:spTree>
    <p:extLst>
      <p:ext uri="{BB962C8B-B14F-4D97-AF65-F5344CB8AC3E}">
        <p14:creationId xmlns:p14="http://schemas.microsoft.com/office/powerpoint/2010/main" val="403079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D9CB43-DE3F-4730-A2EE-C4C39353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70" y="1319655"/>
            <a:ext cx="8931859" cy="539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0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34520-EC6B-4EC3-B286-2DF53256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" y="1319185"/>
            <a:ext cx="8887968" cy="536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160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CFG to PCG Reduction Statistics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Linux 3.19-rc1, the average CFG to PCG reduction is 73.4% for the number of nodes and 75.5% for the number of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Extreme example from Linux study: </a:t>
            </a:r>
            <a:r>
              <a:rPr lang="en-US" sz="1600" dirty="0" err="1"/>
              <a:t>client_common_fill_super</a:t>
            </a:r>
            <a:r>
              <a:rPr lang="en-US" sz="1600" dirty="0"/>
              <a:t>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CFG:  1, 101 nodes, 1, 179 edges, and 249 branch nodes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PCG:        15 nodes,        28 edges, and   13 branch nodes</a:t>
            </a:r>
          </a:p>
        </p:txBody>
      </p:sp>
    </p:spTree>
    <p:extLst>
      <p:ext uri="{BB962C8B-B14F-4D97-AF65-F5344CB8AC3E}">
        <p14:creationId xmlns:p14="http://schemas.microsoft.com/office/powerpoint/2010/main" val="24448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Comparison to BLAST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Berkeley Lazy Abstraction Software Verification Tool (BLAST) is a top-rated tool in the software verification competition (SV-COMP).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BLAST verifies 43,766 (65.7)% of Lock instances as safe, and it is inconclusive (crashes or times out) on 22,843 instances.  BLAST does not find any unsafe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PCG-based automated verification tool verifies 66,151 (99.3)% of Lock instances as safe, and it is inconclusive on 451 instances. One of the bugs we found is an instance that BLAST reported as a safe instance. </a:t>
            </a:r>
          </a:p>
        </p:txBody>
      </p:sp>
    </p:spTree>
    <p:extLst>
      <p:ext uri="{BB962C8B-B14F-4D97-AF65-F5344CB8AC3E}">
        <p14:creationId xmlns:p14="http://schemas.microsoft.com/office/powerpoint/2010/main" val="7885673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BBC923-82CE-4552-B912-839A4874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1327617"/>
            <a:ext cx="8924544" cy="53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61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8587930" cy="753299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Interactive Audit of Android Application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ConnectBotBad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Several thousand lines of source code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Has multiple malwares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Work smarter not harder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Use control flow, data flow, program slices to test hypotheses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Leverage some knowledge of Android APIs to search sensitive interactions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FlashBang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 from the wild (but decompiled and refactored for this lab)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Try </a:t>
            </a:r>
            <a:r>
              <a:rPr lang="en-US" dirty="0" err="1"/>
              <a:t>auditng</a:t>
            </a:r>
            <a:r>
              <a:rPr lang="en-US" dirty="0"/>
              <a:t> the source code version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Try auditing the binary version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Timelapse</a:t>
            </a:r>
            <a:r>
              <a:rPr lang="en-US" dirty="0"/>
              <a:t> Audit of DARPA APAC Challenge Application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https://www.youtube.com/watch?v=p2mhfOMmgKI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21714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470521"/>
            <a:ext cx="7886700" cy="753299"/>
          </a:xfrm>
        </p:spPr>
        <p:txBody>
          <a:bodyPr>
            <a:normAutofit/>
          </a:bodyPr>
          <a:lstStyle/>
          <a:p>
            <a:r>
              <a:rPr lang="en-US" dirty="0"/>
              <a:t>Additional Resources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8" y="2447049"/>
            <a:ext cx="8172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https://www.ece.iastate.edu/kcsl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Reach out to us and start a discussion!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Suresh Kothari – </a:t>
            </a:r>
            <a:r>
              <a:rPr lang="en-US" sz="1600" dirty="0">
                <a:hlinkClick r:id="rId4"/>
              </a:rPr>
              <a:t>kothari@iastate.edu</a:t>
            </a:r>
            <a:endParaRPr lang="en-US" sz="16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Benjamin Holland – </a:t>
            </a:r>
            <a:r>
              <a:rPr lang="en-US" sz="1600" dirty="0">
                <a:hlinkClick r:id="rId5"/>
              </a:rPr>
              <a:t>bholland@iastate.edu</a:t>
            </a:r>
            <a:r>
              <a:rPr lang="en-US" sz="16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12699-F9EA-4B0D-82B4-D328956157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25" y="2380755"/>
            <a:ext cx="45243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5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6376</Words>
  <Application>Microsoft Office PowerPoint</Application>
  <PresentationFormat>On-screen Show (4:3)</PresentationFormat>
  <Paragraphs>999</Paragraphs>
  <Slides>97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7" baseType="lpstr">
      <vt:lpstr>Arial</vt:lpstr>
      <vt:lpstr>Calibri</vt:lpstr>
      <vt:lpstr>Calibri Light</vt:lpstr>
      <vt:lpstr>Consolas</vt:lpstr>
      <vt:lpstr>Courier New</vt:lpstr>
      <vt:lpstr>Mangal</vt:lpstr>
      <vt:lpstr>Times New Roman</vt:lpstr>
      <vt:lpstr>Wingdings</vt:lpstr>
      <vt:lpstr>Office Theme</vt:lpstr>
      <vt:lpstr>Acrobat Document</vt:lpstr>
      <vt:lpstr>Systematic Exploration of Critical Software for Catastrophic Cyber-Physical Malware</vt:lpstr>
      <vt:lpstr>How do we analyze a program?</vt:lpstr>
      <vt:lpstr>Traditional/Dumb (Blind) Fuzzing</vt:lpstr>
      <vt:lpstr>Building a Static Analysis Tool</vt:lpstr>
      <vt:lpstr>Brainf*ck Language</vt:lpstr>
      <vt:lpstr>Brainf*ck (Hello World)</vt:lpstr>
      <vt:lpstr>Brainf*ck Lexical Analysis</vt:lpstr>
      <vt:lpstr>Brainf*ck Parsing Rules</vt:lpstr>
      <vt:lpstr>Brainf*ck Parse Tree</vt:lpstr>
      <vt:lpstr>Brainf*ck Abstract Syntax Tree (AST)</vt:lpstr>
      <vt:lpstr>Brainf*ck AST to Program Graph</vt:lpstr>
      <vt:lpstr>PowerPoint Presentation</vt:lpstr>
      <vt:lpstr>Elemental: A Brainf*ck Derivative</vt:lpstr>
      <vt:lpstr>Counting Program Paths: Branching</vt:lpstr>
      <vt:lpstr>Counting Program Paths: Branching</vt:lpstr>
      <vt:lpstr>Elemental: A Brainf*ck Derivative</vt:lpstr>
      <vt:lpstr>Considering Loops</vt:lpstr>
      <vt:lpstr>The Halting Problem</vt:lpstr>
      <vt:lpstr>Elemental: A Brainf*ck Derivative</vt:lpstr>
      <vt:lpstr>Positive Trend – Address the Languages</vt:lpstr>
      <vt:lpstr>PowerPoint Presentation</vt:lpstr>
      <vt:lpstr>Positive Trend – Address the Languages</vt:lpstr>
      <vt:lpstr>Scaling Up: Program Analysis for COOL</vt:lpstr>
      <vt:lpstr>Program Analysis for Contemporary Languages</vt:lpstr>
      <vt:lpstr>Data Flow Graph (DFG)</vt:lpstr>
      <vt:lpstr>Control Flow Graph (CFG)</vt:lpstr>
      <vt:lpstr>Analysis Woes: Going Inter-procedural</vt:lpstr>
      <vt:lpstr>PowerPoint Presentation</vt:lpstr>
      <vt:lpstr>PowerPoint Presentation</vt:lpstr>
      <vt:lpstr>A Spectrum of Program Analysis Techniques</vt:lpstr>
      <vt:lpstr>Symbolic Execution</vt:lpstr>
      <vt:lpstr>PowerPoint Presentation</vt:lpstr>
      <vt:lpstr>Concolic Execution</vt:lpstr>
      <vt:lpstr>Smart (Guided) Fuzzing</vt:lpstr>
      <vt:lpstr>AFL (American Fuzzy Lop) Fuzzer</vt:lpstr>
      <vt:lpstr>DARPA’s Cyber Grand Challenge (CGC)</vt:lpstr>
      <vt:lpstr>DARPA’s Cyber Grand Challenge (CGC)</vt:lpstr>
      <vt:lpstr>CGC Results (Reading Between the Lines)</vt:lpstr>
      <vt:lpstr>Context Matters!</vt:lpstr>
      <vt:lpstr>DARPA’s High-Assurance Cyber Military Systems  (HACMS) Program</vt:lpstr>
      <vt:lpstr>HACMS Results (Reading Between the Lines)</vt:lpstr>
      <vt:lpstr>DARPA’s APAC Program</vt:lpstr>
      <vt:lpstr>APAC Results (Reading Between the Lines)</vt:lpstr>
      <vt:lpstr>APAC Example: DARPA’s Transformative Apps</vt:lpstr>
      <vt:lpstr>APAC Example: DARPA’s Transformative Apps</vt:lpstr>
      <vt:lpstr>PowerPoint Presentation</vt:lpstr>
      <vt:lpstr>Program Analysis, OODA, and YOU</vt:lpstr>
      <vt:lpstr>Program Analysis, OODA, and YOU</vt:lpstr>
      <vt:lpstr>Positive Trend – Employ Human Reasoning</vt:lpstr>
      <vt:lpstr>Your job in security is not going away soon…</vt:lpstr>
      <vt:lpstr>Your job in security is not going away soon…                                                            …probably.</vt:lpstr>
      <vt:lpstr>Activity: Does this program contain a vulnerability?</vt:lpstr>
      <vt:lpstr>Activity: Does this program contain a vulnerability?</vt:lpstr>
      <vt:lpstr>Activity: Does this program contain a vulnerability?</vt:lpstr>
      <vt:lpstr>Activity: Does this program contain a vulnerability?</vt:lpstr>
      <vt:lpstr>PowerPoint Presentation</vt:lpstr>
      <vt:lpstr>Activity: Does this program contain a vulnerability?</vt:lpstr>
      <vt:lpstr>Activity: Does this program contain a vulnerability?</vt:lpstr>
      <vt:lpstr>Decompositional Approach: Program Slicing</vt:lpstr>
      <vt:lpstr>Data Flow Graph (DFG)</vt:lpstr>
      <vt:lpstr>Code Transformation (before – flow insensitive):  Static Single Assignment Form</vt:lpstr>
      <vt:lpstr>Code Transformation (after – flow sensitive):  Static Single Assignment Form</vt:lpstr>
      <vt:lpstr>Data Dependence Graph (DDG)</vt:lpstr>
      <vt:lpstr>Data Dependence Slicing</vt:lpstr>
      <vt:lpstr>Control Flow Graph (CFG)</vt:lpstr>
      <vt:lpstr>Control Dependence Graph (CDG)</vt:lpstr>
      <vt:lpstr>Building a CDG (1)</vt:lpstr>
      <vt:lpstr>Building a CDG (2)</vt:lpstr>
      <vt:lpstr>Building a CDG (3)</vt:lpstr>
      <vt:lpstr>Building a CDG (4)</vt:lpstr>
      <vt:lpstr>Control Dependence Graph</vt:lpstr>
      <vt:lpstr>Control Dependence Slicing</vt:lpstr>
      <vt:lpstr>Program Dependence Graph (PDG)</vt:lpstr>
      <vt:lpstr>Program Slicing (Impact Analysis)</vt:lpstr>
      <vt:lpstr>Taint Analysis</vt:lpstr>
      <vt:lpstr>PowerPoint Presentation</vt:lpstr>
      <vt:lpstr>Atlas Extensible Common Software Graph (XCSG) Schema</vt:lpstr>
      <vt:lpstr>Slicing Continuations</vt:lpstr>
      <vt:lpstr>Projected Control Graphs</vt:lpstr>
      <vt:lpstr>Concept: Projected Control Graph</vt:lpstr>
      <vt:lpstr>Concept: Projected Control Graph</vt:lpstr>
      <vt:lpstr>Concept: Projected Control Graph</vt:lpstr>
      <vt:lpstr>Concept: Projected Control Graph</vt:lpstr>
      <vt:lpstr>Concept: Projected Control Graph</vt:lpstr>
      <vt:lpstr>Concept: Projected Control Graph</vt:lpstr>
      <vt:lpstr>Concept: Projected Control Graph</vt:lpstr>
      <vt:lpstr>PCGs in Practice</vt:lpstr>
      <vt:lpstr>Motivation Behind PCGs</vt:lpstr>
      <vt:lpstr>PowerPoint Presentation</vt:lpstr>
      <vt:lpstr>PCG Example from Linux Kernel</vt:lpstr>
      <vt:lpstr>PowerPoint Presentation</vt:lpstr>
      <vt:lpstr>PowerPoint Presentation</vt:lpstr>
      <vt:lpstr>CFG to PCG Reduction Statistics</vt:lpstr>
      <vt:lpstr>Comparison to BLAST</vt:lpstr>
      <vt:lpstr>PowerPoint Presentation</vt:lpstr>
      <vt:lpstr>Interactive Audit of Android Application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Reiser</dc:creator>
  <cp:lastModifiedBy>Holland, Benjamin R [E CPE]</cp:lastModifiedBy>
  <cp:revision>30</cp:revision>
  <dcterms:created xsi:type="dcterms:W3CDTF">2018-03-12T14:55:34Z</dcterms:created>
  <dcterms:modified xsi:type="dcterms:W3CDTF">2018-09-30T18:04:16Z</dcterms:modified>
</cp:coreProperties>
</file>